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71" r:id="rId4"/>
    <p:sldId id="331" r:id="rId5"/>
    <p:sldId id="332" r:id="rId6"/>
    <p:sldId id="334" r:id="rId7"/>
    <p:sldId id="273" r:id="rId8"/>
    <p:sldId id="336" r:id="rId9"/>
    <p:sldId id="277" r:id="rId10"/>
    <p:sldId id="342" r:id="rId11"/>
    <p:sldId id="335" r:id="rId12"/>
    <p:sldId id="347" r:id="rId13"/>
    <p:sldId id="344" r:id="rId14"/>
    <p:sldId id="345" r:id="rId15"/>
    <p:sldId id="364" r:id="rId16"/>
    <p:sldId id="360" r:id="rId17"/>
    <p:sldId id="361" r:id="rId18"/>
    <p:sldId id="366" r:id="rId19"/>
    <p:sldId id="310" r:id="rId20"/>
    <p:sldId id="312" r:id="rId21"/>
    <p:sldId id="313" r:id="rId22"/>
    <p:sldId id="317" r:id="rId23"/>
    <p:sldId id="318" r:id="rId24"/>
    <p:sldId id="319" r:id="rId25"/>
    <p:sldId id="321" r:id="rId26"/>
    <p:sldId id="322" r:id="rId27"/>
    <p:sldId id="329" r:id="rId28"/>
    <p:sldId id="330" r:id="rId29"/>
    <p:sldId id="363" r:id="rId30"/>
    <p:sldId id="333" r:id="rId31"/>
    <p:sldId id="311" r:id="rId32"/>
    <p:sldId id="283" r:id="rId33"/>
    <p:sldId id="365" r:id="rId34"/>
    <p:sldId id="284" r:id="rId35"/>
  </p:sldIdLst>
  <p:sldSz cx="12192000" cy="6858000"/>
  <p:notesSz cx="6858000" cy="9144000"/>
  <p:embeddedFontLst>
    <p:embeddedFont>
      <p:font typeface="Arial Black" panose="020B0A04020102020204" pitchFamily="34" charset="0"/>
      <p:regular r:id="rId37"/>
      <p:bold r:id="rId38"/>
    </p:embeddedFont>
    <p:embeddedFont>
      <p:font typeface="Helvetica Neue Light" panose="020B0604020202020204" charset="0"/>
      <p:regular r:id="rId39"/>
      <p:bold r:id="rId40"/>
      <p:italic r:id="rId41"/>
      <p:boldItalic r:id="rId42"/>
    </p:embeddedFont>
    <p:embeddedFont>
      <p:font typeface="Raleway" pitchFamily="2" charset="-52"/>
      <p:regular r:id="rId43"/>
      <p:bold r:id="rId44"/>
      <p:italic r:id="rId45"/>
      <p:boldItalic r:id="rId46"/>
    </p:embeddedFont>
    <p:embeddedFont>
      <p:font typeface="Raleway Light" pitchFamily="2" charset="-52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198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1911" userDrawn="1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orient="horz" pos="1684" userDrawn="1">
          <p15:clr>
            <a:srgbClr val="A4A3A4"/>
          </p15:clr>
        </p15:guide>
        <p15:guide id="12" pos="1118" userDrawn="1">
          <p15:clr>
            <a:srgbClr val="A4A3A4"/>
          </p15:clr>
        </p15:guide>
        <p15:guide id="13" pos="7038" userDrawn="1">
          <p15:clr>
            <a:srgbClr val="A4A3A4"/>
          </p15:clr>
        </p15:guide>
        <p15:guide id="14" pos="4838" userDrawn="1">
          <p15:clr>
            <a:srgbClr val="A4A3A4"/>
          </p15:clr>
        </p15:guide>
        <p15:guide id="15" orient="horz" pos="3906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hOZ6y27R5L9alEmytid1Hc+bK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B9BCBF"/>
    <a:srgbClr val="EE7D00"/>
    <a:srgbClr val="E51F59"/>
    <a:srgbClr val="EA7C00"/>
    <a:srgbClr val="F5F5F5"/>
    <a:srgbClr val="FFD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63FD6-BE12-4284-AD89-BEEC0B2518E8}">
  <a:tblStyle styleId="{F4863FD6-BE12-4284-AD89-BEEC0B2518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88707" autoAdjust="0"/>
  </p:normalViewPr>
  <p:slideViewPr>
    <p:cSldViewPr snapToGrid="0">
      <p:cViewPr varScale="1">
        <p:scale>
          <a:sx n="141" d="100"/>
          <a:sy n="141" d="100"/>
        </p:scale>
        <p:origin x="1488" y="102"/>
      </p:cViewPr>
      <p:guideLst>
        <p:guide orient="horz" pos="2160"/>
        <p:guide pos="529"/>
        <p:guide pos="7151"/>
        <p:guide orient="horz" pos="436"/>
        <p:guide orient="horz" pos="4201"/>
        <p:guide pos="7469"/>
        <p:guide pos="1980"/>
        <p:guide pos="4067"/>
        <p:guide orient="horz" pos="1911"/>
        <p:guide orient="horz" pos="1207"/>
        <p:guide orient="horz" pos="1684"/>
        <p:guide pos="1118"/>
        <p:guide pos="7038"/>
        <p:guide pos="483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96" name="Google Shape;1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16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37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96" name="Google Shape;1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38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337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79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892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294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00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3" name="Google Shape;26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951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80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48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03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69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96" name="Google Shape;1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27A871-AA95-3CD5-B750-E066B6EA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27"/>
            <a:ext cx="8991244" cy="6480091"/>
          </a:xfrm>
          <a:prstGeom prst="rect">
            <a:avLst/>
          </a:prstGeom>
        </p:spPr>
      </p:pic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3010944" y="1742215"/>
            <a:ext cx="5351391" cy="320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3010944" y="5403786"/>
            <a:ext cx="5382277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F70FC0-4321-8E42-7BDE-03B1D29490FC}"/>
              </a:ext>
            </a:extLst>
          </p:cNvPr>
          <p:cNvSpPr/>
          <p:nvPr userDrawn="1"/>
        </p:nvSpPr>
        <p:spPr>
          <a:xfrm>
            <a:off x="8991244" y="108155"/>
            <a:ext cx="2935285" cy="855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FF18E5-A908-6C3A-20EE-66E1FF373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6AEAA-E8A9-9E09-6AD4-3F1AAB6E83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2" name="Google Shape;16;p20">
            <a:extLst>
              <a:ext uri="{FF2B5EF4-FFF2-40B4-BE49-F238E27FC236}">
                <a16:creationId xmlns:a16="http://schemas.microsoft.com/office/drawing/2014/main" id="{A896F6BD-21B5-CBF9-6582-4AC70807CBD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-12528"/>
            <a:ext cx="2911630" cy="252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0" descr="Рисунок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0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1" descr="Рисунок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ункты" userDrawn="1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4F34E5-CB19-2A13-80E1-B25767FD9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37" y="0"/>
            <a:ext cx="1222108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1_Рисунок с подписью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5" name="Google Shape;115;p33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44800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2_Заголовок раздел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 r="3828" b="9459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34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34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45521C-D080-A00E-3070-7E6AF6029A44}"/>
              </a:ext>
            </a:extLst>
          </p:cNvPr>
          <p:cNvSpPr/>
          <p:nvPr userDrawn="1"/>
        </p:nvSpPr>
        <p:spPr>
          <a:xfrm>
            <a:off x="9030878" y="169682"/>
            <a:ext cx="2997724" cy="117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Google Shape;26;p21">
            <a:extLst>
              <a:ext uri="{FF2B5EF4-FFF2-40B4-BE49-F238E27FC236}">
                <a16:creationId xmlns:a16="http://schemas.microsoft.com/office/drawing/2014/main" id="{A691EBBB-88E9-B69B-6EBE-53F0143B13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AA607-B8FD-8A5E-9834-D106D2B11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4F5F5-60BD-B712-5237-B9322EB34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cxnSp>
        <p:nvCxnSpPr>
          <p:cNvPr id="6" name="Google Shape;24;p21">
            <a:extLst>
              <a:ext uri="{FF2B5EF4-FFF2-40B4-BE49-F238E27FC236}">
                <a16:creationId xmlns:a16="http://schemas.microsoft.com/office/drawing/2014/main" id="{F977024C-658B-9357-9717-7C06C5EA1509}"/>
              </a:ext>
            </a:extLst>
          </p:cNvPr>
          <p:cNvCxnSpPr>
            <a:cxnSpLocks/>
          </p:cNvCxnSpPr>
          <p:nvPr userDrawn="1"/>
        </p:nvCxnSpPr>
        <p:spPr>
          <a:xfrm flipV="1">
            <a:off x="926592" y="6471191"/>
            <a:ext cx="10425621" cy="21079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136;p1">
            <a:extLst>
              <a:ext uri="{FF2B5EF4-FFF2-40B4-BE49-F238E27FC236}">
                <a16:creationId xmlns:a16="http://schemas.microsoft.com/office/drawing/2014/main" id="{A70B7D8E-69AF-F482-5B0D-9DBA088496E2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Четвертый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8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CB81A4-55FB-D4EA-7837-5C3D395E8C37}"/>
              </a:ext>
            </a:extLst>
          </p:cNvPr>
          <p:cNvSpPr/>
          <p:nvPr userDrawn="1"/>
        </p:nvSpPr>
        <p:spPr>
          <a:xfrm>
            <a:off x="8986685" y="136525"/>
            <a:ext cx="2959510" cy="6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4A0A0-412D-701C-4B31-2CE9CE792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C36224-2254-3B89-A733-0A7C01F3F2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cxnSp>
        <p:nvCxnSpPr>
          <p:cNvPr id="7" name="Google Shape;24;p21">
            <a:extLst>
              <a:ext uri="{FF2B5EF4-FFF2-40B4-BE49-F238E27FC236}">
                <a16:creationId xmlns:a16="http://schemas.microsoft.com/office/drawing/2014/main" id="{7FD68E43-BCD7-9690-F81E-C6313102B19B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36;p1">
            <a:extLst>
              <a:ext uri="{FF2B5EF4-FFF2-40B4-BE49-F238E27FC236}">
                <a16:creationId xmlns:a16="http://schemas.microsoft.com/office/drawing/2014/main" id="{E8516FD6-F905-B812-A79E-58D266EE13A9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Четвертый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0EA6AD-F827-F6E4-3997-A5AB957F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37" y="0"/>
            <a:ext cx="12221080" cy="6471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36A17-4618-3AB9-10AE-FE0B3C9BD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FB31DF-4200-0DB9-0F60-A667AB1C23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  <p:pic>
        <p:nvPicPr>
          <p:cNvPr id="29" name="Google Shape;29;p23"/>
          <p:cNvPicPr preferRelativeResize="0"/>
          <p:nvPr/>
        </p:nvPicPr>
        <p:blipFill rotWithShape="1">
          <a:blip r:embed="rId5">
            <a:alphaModFix/>
          </a:blip>
          <a:srcRect r="3828" b="9459"/>
          <a:stretch/>
        </p:blipFill>
        <p:spPr>
          <a:xfrm>
            <a:off x="6479846" y="1690688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032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" name="Google Shape;24;p21">
            <a:extLst>
              <a:ext uri="{FF2B5EF4-FFF2-40B4-BE49-F238E27FC236}">
                <a16:creationId xmlns:a16="http://schemas.microsoft.com/office/drawing/2014/main" id="{AEE2B27C-4E12-8508-31F0-29F033353030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95A372A9-96FC-F9E9-A71C-9B5E7F580FE8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Четвертый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0A2243-78BB-9643-BFD4-0CFFFBCD6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37" y="0"/>
            <a:ext cx="12221080" cy="6471190"/>
          </a:xfrm>
          <a:prstGeom prst="rect">
            <a:avLst/>
          </a:prstGeom>
        </p:spPr>
      </p:pic>
      <p:cxnSp>
        <p:nvCxnSpPr>
          <p:cNvPr id="3" name="Google Shape;24;p21">
            <a:extLst>
              <a:ext uri="{FF2B5EF4-FFF2-40B4-BE49-F238E27FC236}">
                <a16:creationId xmlns:a16="http://schemas.microsoft.com/office/drawing/2014/main" id="{DD3742EA-E89B-8A41-7046-8839D311118C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86B47924-D72C-1BD2-6868-A49D08A402B0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Четвертый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604FFA-22A8-022D-0AD8-57F14ED51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BB1B3C-F7E1-757A-EB55-66C4D96792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>
            <a:spLocks noGrp="1"/>
          </p:cNvSpPr>
          <p:nvPr>
            <p:ph type="pic" idx="2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Google Shape;56;p25"/>
          <p:cNvPicPr preferRelativeResize="0"/>
          <p:nvPr/>
        </p:nvPicPr>
        <p:blipFill rotWithShape="1">
          <a:blip r:embed="rId2">
            <a:alphaModFix/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2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25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6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>
  <p:cSld name="рисунок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53825"/>
            <a:ext cx="12192000" cy="10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7"/>
          <p:cNvSpPr>
            <a:spLocks noGrp="1"/>
          </p:cNvSpPr>
          <p:nvPr>
            <p:ph type="pic" idx="2"/>
          </p:nvPr>
        </p:nvSpPr>
        <p:spPr>
          <a:xfrm>
            <a:off x="588723" y="987425"/>
            <a:ext cx="11273425" cy="4323611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3832965" y="5437345"/>
            <a:ext cx="8029184" cy="7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7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8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8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0000">
                <a:schemeClr val="accent1"/>
              </a:gs>
              <a:gs pos="92000">
                <a:srgbClr val="92D050"/>
              </a:gs>
              <a:gs pos="100000">
                <a:srgbClr val="92D05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2" name="Google Shape;9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9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9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28631" y="220249"/>
            <a:ext cx="2712186" cy="51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22.emf"/><Relationship Id="rId5" Type="http://schemas.openxmlformats.org/officeDocument/2006/relationships/image" Target="../media/image18.png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6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6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2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8.emf"/><Relationship Id="rId9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B0A1D7-F67E-128B-F597-E00FFA98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63" y="373528"/>
            <a:ext cx="3642840" cy="63812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045BBC1-9E4C-6646-278B-65554C177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074" y="1505375"/>
            <a:ext cx="1435100" cy="1435100"/>
          </a:xfrm>
          <a:prstGeom prst="rect">
            <a:avLst/>
          </a:prstGeom>
        </p:spPr>
      </p:pic>
      <p:sp>
        <p:nvSpPr>
          <p:cNvPr id="134" name="Google Shape;134;p1"/>
          <p:cNvSpPr txBox="1"/>
          <p:nvPr/>
        </p:nvSpPr>
        <p:spPr>
          <a:xfrm>
            <a:off x="839788" y="3064410"/>
            <a:ext cx="7622461" cy="17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ru-RU" sz="6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Сберегай </a:t>
            </a:r>
            <a:br>
              <a:rPr lang="ru-RU" sz="6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</a:br>
            <a:r>
              <a:rPr lang="ru-RU" sz="6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и приумножай</a:t>
            </a:r>
            <a:endParaRPr sz="6000" b="1" u="none" strike="noStrike" cap="none" dirty="0">
              <a:solidFill>
                <a:schemeClr val="lt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7363838" y="6079274"/>
            <a:ext cx="4530923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E51F59"/>
                </a:solidFill>
                <a:latin typeface="+mj-lt"/>
                <a:ea typeface="Raleway"/>
                <a:cs typeface="Raleway"/>
                <a:sym typeface="Raleway"/>
              </a:rPr>
              <a:t>Четвертый этап </a:t>
            </a:r>
            <a:r>
              <a:rPr lang="ru-RU" sz="1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Всероссийской просветительской Эстафеты «Мои финансы»</a:t>
            </a:r>
            <a:endParaRPr sz="1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54761"/>
            <a:ext cx="12192001" cy="15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8679976" y="0"/>
            <a:ext cx="3512024" cy="887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839788" y="4956121"/>
            <a:ext cx="5256212" cy="49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Спикер:</a:t>
            </a:r>
            <a:endParaRPr sz="2000" b="0" i="0" u="none" strike="noStrike" cap="none" dirty="0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CC947-2D14-F48F-78E1-664E02D07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0959E-F081-1568-B261-AE67DF22A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1E287-A756-C609-41A5-69A1BE558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138" y="797258"/>
            <a:ext cx="1781011" cy="51963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C044AD-363E-E71A-1FFB-EA0A976F8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9702" y="2041020"/>
            <a:ext cx="2759988" cy="3900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6A449-8C39-7660-7CA9-FCFD5BAA9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898" y="2288979"/>
            <a:ext cx="870035" cy="13706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F0EBA3-BB4B-E723-FC4F-7F15E31FDD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0872" y="3242274"/>
            <a:ext cx="982677" cy="6878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46A34B5-5666-21EF-B97F-4246FA26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723" y="2713445"/>
            <a:ext cx="588229" cy="5882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842622" y="701206"/>
            <a:ext cx="6523299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выбрать вклад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36;p1">
            <a:extLst>
              <a:ext uri="{FF2B5EF4-FFF2-40B4-BE49-F238E27FC236}">
                <a16:creationId xmlns:a16="http://schemas.microsoft.com/office/drawing/2014/main" id="{8DC29EDF-0658-9756-2FFD-3EBB6866079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10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44;p43"/>
          <p:cNvSpPr txBox="1"/>
          <p:nvPr/>
        </p:nvSpPr>
        <p:spPr>
          <a:xfrm>
            <a:off x="1935772" y="2252011"/>
            <a:ext cx="3087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Валюта вклада</a:t>
            </a:r>
            <a:endParaRPr sz="24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27" name="Google Shape;245;p43"/>
          <p:cNvSpPr txBox="1"/>
          <p:nvPr/>
        </p:nvSpPr>
        <p:spPr>
          <a:xfrm>
            <a:off x="1935772" y="3830138"/>
            <a:ext cx="2787057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Срок вклада</a:t>
            </a:r>
            <a:endParaRPr sz="24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28" name="Google Shape;246;p43"/>
          <p:cNvSpPr txBox="1"/>
          <p:nvPr/>
        </p:nvSpPr>
        <p:spPr>
          <a:xfrm>
            <a:off x="6700984" y="2052720"/>
            <a:ext cx="4383217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Периодичность </a:t>
            </a:r>
            <a:b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начисления процентов</a:t>
            </a:r>
            <a:endParaRPr sz="24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97EB458-1884-1243-473E-50333B52733A}"/>
              </a:ext>
            </a:extLst>
          </p:cNvPr>
          <p:cNvSpPr/>
          <p:nvPr/>
        </p:nvSpPr>
        <p:spPr>
          <a:xfrm>
            <a:off x="839788" y="1988448"/>
            <a:ext cx="923578" cy="923579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Google Shape;171;p37">
            <a:extLst>
              <a:ext uri="{FF2B5EF4-FFF2-40B4-BE49-F238E27FC236}">
                <a16:creationId xmlns:a16="http://schemas.microsoft.com/office/drawing/2014/main" id="{1F102A8A-EF16-7783-BE6E-529B61BCE0A6}"/>
              </a:ext>
            </a:extLst>
          </p:cNvPr>
          <p:cNvSpPr txBox="1"/>
          <p:nvPr/>
        </p:nvSpPr>
        <p:spPr>
          <a:xfrm>
            <a:off x="839792" y="1992363"/>
            <a:ext cx="923574" cy="91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4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1</a:t>
            </a:r>
            <a:endParaRPr sz="45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5A258FA-6033-7EE5-2518-2D7C6E32675D}"/>
              </a:ext>
            </a:extLst>
          </p:cNvPr>
          <p:cNvSpPr/>
          <p:nvPr/>
        </p:nvSpPr>
        <p:spPr>
          <a:xfrm>
            <a:off x="839787" y="3568892"/>
            <a:ext cx="937970" cy="937971"/>
          </a:xfrm>
          <a:prstGeom prst="ellipse">
            <a:avLst/>
          </a:prstGeom>
          <a:solidFill>
            <a:srgbClr val="E5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Google Shape;171;p37">
            <a:extLst>
              <a:ext uri="{FF2B5EF4-FFF2-40B4-BE49-F238E27FC236}">
                <a16:creationId xmlns:a16="http://schemas.microsoft.com/office/drawing/2014/main" id="{C002035C-0DBC-4E98-FD56-8B6F9B7CBBD6}"/>
              </a:ext>
            </a:extLst>
          </p:cNvPr>
          <p:cNvSpPr txBox="1"/>
          <p:nvPr/>
        </p:nvSpPr>
        <p:spPr>
          <a:xfrm>
            <a:off x="839791" y="3572868"/>
            <a:ext cx="937966" cy="93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4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</a:t>
            </a:r>
            <a:endParaRPr sz="45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8BAFA48-465E-4043-81BA-5B632D4837F0}"/>
              </a:ext>
            </a:extLst>
          </p:cNvPr>
          <p:cNvSpPr/>
          <p:nvPr/>
        </p:nvSpPr>
        <p:spPr>
          <a:xfrm>
            <a:off x="5632857" y="1988448"/>
            <a:ext cx="927407" cy="927408"/>
          </a:xfrm>
          <a:prstGeom prst="ellipse">
            <a:avLst/>
          </a:prstGeom>
          <a:solidFill>
            <a:srgbClr val="EE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Google Shape;171;p37">
            <a:extLst>
              <a:ext uri="{FF2B5EF4-FFF2-40B4-BE49-F238E27FC236}">
                <a16:creationId xmlns:a16="http://schemas.microsoft.com/office/drawing/2014/main" id="{B113B728-34BA-7284-CD65-903051E473EF}"/>
              </a:ext>
            </a:extLst>
          </p:cNvPr>
          <p:cNvSpPr txBox="1"/>
          <p:nvPr/>
        </p:nvSpPr>
        <p:spPr>
          <a:xfrm>
            <a:off x="5632861" y="1992379"/>
            <a:ext cx="924898" cy="92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4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3</a:t>
            </a:r>
            <a:endParaRPr sz="45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8" name="Google Shape;244;p43">
            <a:extLst>
              <a:ext uri="{FF2B5EF4-FFF2-40B4-BE49-F238E27FC236}">
                <a16:creationId xmlns:a16="http://schemas.microsoft.com/office/drawing/2014/main" id="{B22A11F3-86BA-CD3C-09EC-227B837040F9}"/>
              </a:ext>
            </a:extLst>
          </p:cNvPr>
          <p:cNvSpPr txBox="1"/>
          <p:nvPr/>
        </p:nvSpPr>
        <p:spPr>
          <a:xfrm>
            <a:off x="6776527" y="3691618"/>
            <a:ext cx="43076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Наличие капитализации (простые или сложные проценты)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0466428-FF51-3337-56AC-560E97D129B0}"/>
              </a:ext>
            </a:extLst>
          </p:cNvPr>
          <p:cNvSpPr/>
          <p:nvPr/>
        </p:nvSpPr>
        <p:spPr>
          <a:xfrm>
            <a:off x="5631380" y="3645641"/>
            <a:ext cx="926379" cy="926380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Google Shape;171;p37">
            <a:extLst>
              <a:ext uri="{FF2B5EF4-FFF2-40B4-BE49-F238E27FC236}">
                <a16:creationId xmlns:a16="http://schemas.microsoft.com/office/drawing/2014/main" id="{066570E4-D78F-89A7-421F-FD1CDA0C6C53}"/>
              </a:ext>
            </a:extLst>
          </p:cNvPr>
          <p:cNvSpPr txBox="1"/>
          <p:nvPr/>
        </p:nvSpPr>
        <p:spPr>
          <a:xfrm>
            <a:off x="5631385" y="3649568"/>
            <a:ext cx="926374" cy="9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4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4</a:t>
            </a:r>
            <a:endParaRPr sz="45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97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3C9169E-10D4-49C4-615F-F4869A56C312}"/>
              </a:ext>
            </a:extLst>
          </p:cNvPr>
          <p:cNvCxnSpPr>
            <a:cxnSpLocks/>
          </p:cNvCxnSpPr>
          <p:nvPr/>
        </p:nvCxnSpPr>
        <p:spPr>
          <a:xfrm>
            <a:off x="3180456" y="3203197"/>
            <a:ext cx="0" cy="325517"/>
          </a:xfrm>
          <a:prstGeom prst="straightConnector1">
            <a:avLst/>
          </a:prstGeom>
          <a:ln w="25400">
            <a:solidFill>
              <a:srgbClr val="E51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B5D60AA6-CFF3-9965-908C-BAB6ADBD7AD9}"/>
              </a:ext>
            </a:extLst>
          </p:cNvPr>
          <p:cNvCxnSpPr>
            <a:cxnSpLocks/>
          </p:cNvCxnSpPr>
          <p:nvPr/>
        </p:nvCxnSpPr>
        <p:spPr>
          <a:xfrm>
            <a:off x="9119342" y="3203197"/>
            <a:ext cx="0" cy="325517"/>
          </a:xfrm>
          <a:prstGeom prst="straightConnector1">
            <a:avLst/>
          </a:prstGeom>
          <a:ln w="25400">
            <a:solidFill>
              <a:srgbClr val="E51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ECFCF0FE-FD74-2644-469A-D35344969B74}"/>
              </a:ext>
            </a:extLst>
          </p:cNvPr>
          <p:cNvCxnSpPr>
            <a:cxnSpLocks/>
          </p:cNvCxnSpPr>
          <p:nvPr/>
        </p:nvCxnSpPr>
        <p:spPr>
          <a:xfrm rot="5400000">
            <a:off x="4357233" y="2234342"/>
            <a:ext cx="464650" cy="303997"/>
          </a:xfrm>
          <a:prstGeom prst="bentConnector3">
            <a:avLst/>
          </a:prstGeom>
          <a:ln w="25400">
            <a:solidFill>
              <a:srgbClr val="E51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>
            <a:extLst>
              <a:ext uri="{FF2B5EF4-FFF2-40B4-BE49-F238E27FC236}">
                <a16:creationId xmlns:a16="http://schemas.microsoft.com/office/drawing/2014/main" id="{016F9CFF-6F27-60D3-A5B1-6C89FF1FE0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36093" y="2214921"/>
            <a:ext cx="445288" cy="361182"/>
          </a:xfrm>
          <a:prstGeom prst="bentConnector3">
            <a:avLst/>
          </a:prstGeom>
          <a:ln w="25400">
            <a:solidFill>
              <a:srgbClr val="E51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839788" y="692150"/>
            <a:ext cx="7499540" cy="54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капитализация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Google Shape;136;p1">
            <a:extLst>
              <a:ext uri="{FF2B5EF4-FFF2-40B4-BE49-F238E27FC236}">
                <a16:creationId xmlns:a16="http://schemas.microsoft.com/office/drawing/2014/main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11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3988696" y="1699130"/>
            <a:ext cx="4681336" cy="549665"/>
          </a:xfrm>
          <a:prstGeom prst="roundRect">
            <a:avLst/>
          </a:prstGeom>
          <a:solidFill>
            <a:srgbClr val="E5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Google Shape;162;p37"/>
          <p:cNvSpPr txBox="1"/>
          <p:nvPr/>
        </p:nvSpPr>
        <p:spPr>
          <a:xfrm>
            <a:off x="4537859" y="1723514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Проценты по вкладу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839788" y="2672386"/>
            <a:ext cx="4681336" cy="5496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oogle Shape;162;p37"/>
          <p:cNvSpPr txBox="1"/>
          <p:nvPr/>
        </p:nvSpPr>
        <p:spPr>
          <a:xfrm>
            <a:off x="1388951" y="2691240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Простые проценты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6670878" y="2672386"/>
            <a:ext cx="4681336" cy="5496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oogle Shape;162;p37"/>
          <p:cNvSpPr txBox="1"/>
          <p:nvPr/>
        </p:nvSpPr>
        <p:spPr>
          <a:xfrm>
            <a:off x="7220041" y="2691240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Сложные проценты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857538" y="3608656"/>
            <a:ext cx="4681336" cy="944511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Google Shape;162;p37"/>
          <p:cNvSpPr txBox="1"/>
          <p:nvPr/>
        </p:nvSpPr>
        <p:spPr>
          <a:xfrm>
            <a:off x="1045434" y="3743375"/>
            <a:ext cx="43055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НЕ присоединяются к сумме вклада, выдаются вкладчику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6688021" y="3610970"/>
            <a:ext cx="4681336" cy="944511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Google Shape;162;p37"/>
          <p:cNvSpPr txBox="1"/>
          <p:nvPr/>
        </p:nvSpPr>
        <p:spPr>
          <a:xfrm>
            <a:off x="6688022" y="3610970"/>
            <a:ext cx="45796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Присоединяются к сумме вклада, следующее начисление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на новую сумму вклада</a:t>
            </a:r>
            <a:endParaRPr sz="1800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74A9C2-7B87-8B49-D64F-D88032F7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24" y="4633109"/>
            <a:ext cx="3124989" cy="891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7F36A-05BC-61AA-9443-D7258E991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85" y="4604299"/>
            <a:ext cx="2910501" cy="891200"/>
          </a:xfrm>
          <a:prstGeom prst="rect">
            <a:avLst/>
          </a:prstGeom>
        </p:spPr>
      </p:pic>
      <p:sp>
        <p:nvSpPr>
          <p:cNvPr id="45" name="Google Shape;162;p37">
            <a:extLst>
              <a:ext uri="{FF2B5EF4-FFF2-40B4-BE49-F238E27FC236}">
                <a16:creationId xmlns:a16="http://schemas.microsoft.com/office/drawing/2014/main" id="{B355619D-6A97-CFCB-96CF-304C2BD8F11C}"/>
              </a:ext>
            </a:extLst>
          </p:cNvPr>
          <p:cNvSpPr txBox="1"/>
          <p:nvPr/>
        </p:nvSpPr>
        <p:spPr>
          <a:xfrm>
            <a:off x="2755250" y="5659711"/>
            <a:ext cx="24707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9BCBF"/>
                </a:solidFill>
              </a:rPr>
              <a:t>S</a:t>
            </a:r>
            <a:r>
              <a:rPr lang="en-US" sz="1050" dirty="0">
                <a:solidFill>
                  <a:srgbClr val="B9BCBF"/>
                </a:solidFill>
              </a:rPr>
              <a:t>n</a:t>
            </a:r>
            <a:r>
              <a:rPr lang="en-US" dirty="0">
                <a:solidFill>
                  <a:srgbClr val="B9BCBF"/>
                </a:solidFill>
              </a:rPr>
              <a:t> —</a:t>
            </a:r>
            <a:r>
              <a:rPr lang="ru-RU" dirty="0">
                <a:solidFill>
                  <a:srgbClr val="B9BCBF"/>
                </a:solidFill>
              </a:rPr>
              <a:t> </a:t>
            </a:r>
            <a:r>
              <a:rPr lang="ru-RU" dirty="0">
                <a:solidFill>
                  <a:srgbClr val="B9BCBF"/>
                </a:solidFill>
                <a:latin typeface="+mj-lt"/>
              </a:rPr>
              <a:t>конечная сумма</a:t>
            </a:r>
            <a:endParaRPr dirty="0">
              <a:solidFill>
                <a:srgbClr val="B9BCBF"/>
              </a:solidFill>
              <a:latin typeface="+mj-lt"/>
            </a:endParaRPr>
          </a:p>
        </p:txBody>
      </p:sp>
      <p:sp>
        <p:nvSpPr>
          <p:cNvPr id="46" name="Google Shape;162;p37">
            <a:extLst>
              <a:ext uri="{FF2B5EF4-FFF2-40B4-BE49-F238E27FC236}">
                <a16:creationId xmlns:a16="http://schemas.microsoft.com/office/drawing/2014/main" id="{63635651-E69E-6ACC-F998-572F10E6190B}"/>
              </a:ext>
            </a:extLst>
          </p:cNvPr>
          <p:cNvSpPr txBox="1"/>
          <p:nvPr/>
        </p:nvSpPr>
        <p:spPr>
          <a:xfrm>
            <a:off x="2755251" y="5919783"/>
            <a:ext cx="26900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9BCBF"/>
                </a:solidFill>
              </a:rPr>
              <a:t>S</a:t>
            </a:r>
            <a:r>
              <a:rPr lang="en-US" sz="1000" b="1" dirty="0">
                <a:solidFill>
                  <a:srgbClr val="B9BCBF"/>
                </a:solidFill>
              </a:rPr>
              <a:t>0</a:t>
            </a:r>
            <a:r>
              <a:rPr lang="en-US" dirty="0">
                <a:solidFill>
                  <a:srgbClr val="B9BCBF"/>
                </a:solidFill>
              </a:rPr>
              <a:t> —</a:t>
            </a:r>
            <a:r>
              <a:rPr lang="ru-RU" dirty="0">
                <a:solidFill>
                  <a:srgbClr val="B9BCBF"/>
                </a:solidFill>
              </a:rPr>
              <a:t> </a:t>
            </a:r>
            <a:r>
              <a:rPr lang="ru-RU" dirty="0">
                <a:solidFill>
                  <a:srgbClr val="B9BCBF"/>
                </a:solidFill>
                <a:latin typeface="+mj-lt"/>
              </a:rPr>
              <a:t>начальная сумма</a:t>
            </a:r>
            <a:r>
              <a:rPr lang="en-US" dirty="0">
                <a:solidFill>
                  <a:srgbClr val="B9BCBF"/>
                </a:solidFill>
                <a:latin typeface="+mj-lt"/>
              </a:rPr>
              <a:t> </a:t>
            </a:r>
            <a:r>
              <a:rPr lang="ru-RU" dirty="0">
                <a:solidFill>
                  <a:srgbClr val="B9BCBF"/>
                </a:solidFill>
                <a:latin typeface="+mj-lt"/>
              </a:rPr>
              <a:t>вклада</a:t>
            </a:r>
            <a:endParaRPr dirty="0">
              <a:solidFill>
                <a:srgbClr val="B9BCBF"/>
              </a:solidFill>
              <a:latin typeface="+mj-lt"/>
            </a:endParaRPr>
          </a:p>
        </p:txBody>
      </p:sp>
      <p:sp>
        <p:nvSpPr>
          <p:cNvPr id="47" name="Google Shape;162;p37">
            <a:extLst>
              <a:ext uri="{FF2B5EF4-FFF2-40B4-BE49-F238E27FC236}">
                <a16:creationId xmlns:a16="http://schemas.microsoft.com/office/drawing/2014/main" id="{072A90BC-358B-648C-FE56-8A1E6492C45D}"/>
              </a:ext>
            </a:extLst>
          </p:cNvPr>
          <p:cNvSpPr txBox="1"/>
          <p:nvPr/>
        </p:nvSpPr>
        <p:spPr>
          <a:xfrm>
            <a:off x="5684168" y="5664191"/>
            <a:ext cx="28755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9BCBF"/>
                </a:solidFill>
              </a:rPr>
              <a:t>p —</a:t>
            </a:r>
            <a:r>
              <a:rPr lang="ru-RU" dirty="0">
                <a:solidFill>
                  <a:srgbClr val="B9BCBF"/>
                </a:solidFill>
              </a:rPr>
              <a:t> </a:t>
            </a:r>
            <a:r>
              <a:rPr lang="ru-RU" dirty="0">
                <a:solidFill>
                  <a:srgbClr val="B9BCBF"/>
                </a:solidFill>
                <a:latin typeface="+mj-lt"/>
              </a:rPr>
              <a:t>процентная ставка по вкладу</a:t>
            </a:r>
            <a:endParaRPr dirty="0">
              <a:solidFill>
                <a:srgbClr val="B9BCBF"/>
              </a:solidFill>
              <a:latin typeface="+mj-lt"/>
            </a:endParaRPr>
          </a:p>
        </p:txBody>
      </p:sp>
      <p:sp>
        <p:nvSpPr>
          <p:cNvPr id="48" name="Google Shape;162;p37">
            <a:extLst>
              <a:ext uri="{FF2B5EF4-FFF2-40B4-BE49-F238E27FC236}">
                <a16:creationId xmlns:a16="http://schemas.microsoft.com/office/drawing/2014/main" id="{56872CB6-1D8F-0D5C-0EE1-EC1736E8E466}"/>
              </a:ext>
            </a:extLst>
          </p:cNvPr>
          <p:cNvSpPr txBox="1"/>
          <p:nvPr/>
        </p:nvSpPr>
        <p:spPr>
          <a:xfrm>
            <a:off x="5684167" y="5919783"/>
            <a:ext cx="44326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rgbClr val="B9BCBF"/>
                </a:solidFill>
              </a:rPr>
              <a:t>n</a:t>
            </a:r>
            <a:r>
              <a:rPr lang="en-US" dirty="0">
                <a:solidFill>
                  <a:srgbClr val="B9BCBF"/>
                </a:solidFill>
              </a:rPr>
              <a:t> —</a:t>
            </a:r>
            <a:r>
              <a:rPr lang="ru-RU" dirty="0">
                <a:solidFill>
                  <a:srgbClr val="B9BCBF"/>
                </a:solidFill>
              </a:rPr>
              <a:t> </a:t>
            </a:r>
            <a:r>
              <a:rPr lang="ru-RU" dirty="0">
                <a:solidFill>
                  <a:srgbClr val="B9BCBF"/>
                </a:solidFill>
                <a:latin typeface="+mj-lt"/>
              </a:rPr>
              <a:t>количество периодов (лет</a:t>
            </a:r>
            <a:r>
              <a:rPr lang="en-US" dirty="0">
                <a:solidFill>
                  <a:srgbClr val="B9BCBF"/>
                </a:solidFill>
                <a:latin typeface="+mj-lt"/>
              </a:rPr>
              <a:t>,</a:t>
            </a:r>
            <a:r>
              <a:rPr lang="ru-RU" dirty="0">
                <a:solidFill>
                  <a:srgbClr val="B9BCBF"/>
                </a:solidFill>
                <a:latin typeface="+mj-lt"/>
              </a:rPr>
              <a:t> месяцев</a:t>
            </a:r>
            <a:r>
              <a:rPr lang="en-US" dirty="0">
                <a:solidFill>
                  <a:srgbClr val="B9BCBF"/>
                </a:solidFill>
                <a:latin typeface="+mj-lt"/>
              </a:rPr>
              <a:t>,</a:t>
            </a:r>
            <a:r>
              <a:rPr lang="ru-RU" dirty="0">
                <a:solidFill>
                  <a:srgbClr val="B9BCBF"/>
                </a:solidFill>
                <a:latin typeface="+mj-lt"/>
              </a:rPr>
              <a:t> кварталов)</a:t>
            </a:r>
            <a:endParaRPr dirty="0">
              <a:solidFill>
                <a:srgbClr val="B9BCB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68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838200" y="692151"/>
            <a:ext cx="7752907" cy="64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работает капитализация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36;p1">
            <a:extLst>
              <a:ext uri="{FF2B5EF4-FFF2-40B4-BE49-F238E27FC236}">
                <a16:creationId xmlns:a16="http://schemas.microsoft.com/office/drawing/2014/main" id="{8DC29EDF-0658-9756-2FFD-3EBB6866079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bg2"/>
                </a:solidFill>
                <a:latin typeface="+mj-lt"/>
                <a:sym typeface="Raleway"/>
              </a:rPr>
              <a:t>12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4660" y="1692674"/>
            <a:ext cx="4365023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1800" b="1" dirty="0">
                <a:solidFill>
                  <a:srgbClr val="E51F59"/>
                </a:solidFill>
                <a:latin typeface="+mj-lt"/>
                <a:ea typeface="Calibri"/>
                <a:cs typeface="Calibri"/>
                <a:sym typeface="Calibri"/>
              </a:rPr>
              <a:t>Без капитализации:</a:t>
            </a:r>
            <a:r>
              <a:rPr lang="ru-RU" sz="1800" dirty="0">
                <a:solidFill>
                  <a:srgbClr val="E51F59"/>
                </a:solidFill>
                <a:latin typeface="+mj-lt"/>
                <a:ea typeface="Calibri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проценты начисляются только на первоначальную сумму вклада (простые проценты)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Google Shape;346;p21"/>
          <p:cNvGraphicFramePr/>
          <p:nvPr>
            <p:extLst>
              <p:ext uri="{D42A27DB-BD31-4B8C-83A1-F6EECF244321}">
                <p14:modId xmlns:p14="http://schemas.microsoft.com/office/powerpoint/2010/main" val="2647333197"/>
              </p:ext>
            </p:extLst>
          </p:nvPr>
        </p:nvGraphicFramePr>
        <p:xfrm>
          <a:off x="2679405" y="2916752"/>
          <a:ext cx="8672805" cy="313213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9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6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Время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Простые</a:t>
                      </a:r>
                      <a:r>
                        <a:rPr lang="ru-RU" sz="1600" u="none" strike="noStrike" cap="none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проценты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Сложные проценты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Начальная сумма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E51F59"/>
                          </a:solidFill>
                          <a:latin typeface="+mj-lt"/>
                        </a:rPr>
                        <a:t>100 000</a:t>
                      </a:r>
                      <a:endParaRPr b="1" dirty="0">
                        <a:solidFill>
                          <a:srgbClr val="E51F59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004F9E"/>
                          </a:solidFill>
                          <a:latin typeface="+mj-lt"/>
                        </a:rPr>
                        <a:t>100 000</a:t>
                      </a:r>
                      <a:endParaRPr b="1" dirty="0">
                        <a:solidFill>
                          <a:srgbClr val="004F9E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Через 1 год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E51F59"/>
                          </a:solidFill>
                          <a:latin typeface="+mj-lt"/>
                        </a:rPr>
                        <a:t>110 000</a:t>
                      </a:r>
                      <a:endParaRPr b="1" dirty="0">
                        <a:solidFill>
                          <a:srgbClr val="E51F59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004F9E"/>
                          </a:solidFill>
                          <a:latin typeface="+mj-lt"/>
                        </a:rPr>
                        <a:t>110 000</a:t>
                      </a:r>
                      <a:endParaRPr b="1" dirty="0">
                        <a:solidFill>
                          <a:srgbClr val="004F9E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Через 3 года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E51F59"/>
                          </a:solidFill>
                          <a:latin typeface="+mj-lt"/>
                        </a:rPr>
                        <a:t>130 000</a:t>
                      </a:r>
                      <a:endParaRPr b="1" dirty="0">
                        <a:solidFill>
                          <a:srgbClr val="E51F59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004F9E"/>
                          </a:solidFill>
                          <a:latin typeface="+mj-lt"/>
                        </a:rPr>
                        <a:t>133 100</a:t>
                      </a:r>
                      <a:endParaRPr b="1" dirty="0">
                        <a:solidFill>
                          <a:srgbClr val="004F9E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Через 5 лет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E51F59"/>
                          </a:solidFill>
                          <a:latin typeface="+mj-lt"/>
                        </a:rPr>
                        <a:t>150 000</a:t>
                      </a:r>
                      <a:endParaRPr b="1" dirty="0">
                        <a:solidFill>
                          <a:srgbClr val="E51F59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004F9E"/>
                          </a:solidFill>
                          <a:latin typeface="+mj-lt"/>
                        </a:rPr>
                        <a:t>161 051</a:t>
                      </a:r>
                      <a:endParaRPr sz="1600" b="1" u="none" strike="noStrike" cap="none" dirty="0">
                        <a:solidFill>
                          <a:srgbClr val="004F9E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Через 10 лет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E51F59"/>
                          </a:solidFill>
                          <a:latin typeface="+mj-lt"/>
                        </a:rPr>
                        <a:t>200 000</a:t>
                      </a:r>
                      <a:endParaRPr b="1" dirty="0">
                        <a:solidFill>
                          <a:srgbClr val="E51F59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004F9E"/>
                          </a:solidFill>
                          <a:latin typeface="+mj-lt"/>
                        </a:rPr>
                        <a:t>259 374</a:t>
                      </a:r>
                      <a:endParaRPr b="1" dirty="0">
                        <a:solidFill>
                          <a:srgbClr val="004F9E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+mj-lt"/>
                        </a:rPr>
                        <a:t>Через 20 лет</a:t>
                      </a:r>
                      <a:endParaRPr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E51F59"/>
                          </a:solidFill>
                          <a:latin typeface="+mj-lt"/>
                        </a:rPr>
                        <a:t>300 000</a:t>
                      </a:r>
                      <a:endParaRPr b="1" dirty="0">
                        <a:solidFill>
                          <a:srgbClr val="E51F59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004F9E"/>
                          </a:solidFill>
                          <a:latin typeface="+mj-lt"/>
                        </a:rPr>
                        <a:t>672 750</a:t>
                      </a:r>
                      <a:endParaRPr b="1" dirty="0">
                        <a:solidFill>
                          <a:srgbClr val="004F9E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94B6631-EF93-173E-295F-BF17973DB810}"/>
              </a:ext>
            </a:extLst>
          </p:cNvPr>
          <p:cNvGrpSpPr/>
          <p:nvPr/>
        </p:nvGrpSpPr>
        <p:grpSpPr>
          <a:xfrm>
            <a:off x="826166" y="1666124"/>
            <a:ext cx="391545" cy="391545"/>
            <a:chOff x="600551" y="1925968"/>
            <a:chExt cx="391545" cy="39154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B1443B0-9302-78B9-346D-E981666A6283}"/>
                </a:ext>
              </a:extLst>
            </p:cNvPr>
            <p:cNvSpPr/>
            <p:nvPr/>
          </p:nvSpPr>
          <p:spPr>
            <a:xfrm>
              <a:off x="600551" y="1925968"/>
              <a:ext cx="391545" cy="391545"/>
            </a:xfrm>
            <a:prstGeom prst="ellipse">
              <a:avLst/>
            </a:prstGeom>
            <a:solidFill>
              <a:srgbClr val="E51F59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>
              <a:extLst>
                <a:ext uri="{FF2B5EF4-FFF2-40B4-BE49-F238E27FC236}">
                  <a16:creationId xmlns:a16="http://schemas.microsoft.com/office/drawing/2014/main" id="{36428748-23E4-2E09-C910-887FA7F87DF9}"/>
                </a:ext>
              </a:extLst>
            </p:cNvPr>
            <p:cNvSpPr/>
            <p:nvPr/>
          </p:nvSpPr>
          <p:spPr>
            <a:xfrm>
              <a:off x="699220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85B4DE-B7C5-AD86-C880-0E7AE2F4C771}"/>
              </a:ext>
            </a:extLst>
          </p:cNvPr>
          <p:cNvSpPr/>
          <p:nvPr/>
        </p:nvSpPr>
        <p:spPr>
          <a:xfrm>
            <a:off x="6671973" y="1692674"/>
            <a:ext cx="4693861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1800" b="1" dirty="0">
                <a:solidFill>
                  <a:srgbClr val="004F9E"/>
                </a:solidFill>
                <a:latin typeface="+mj-lt"/>
                <a:ea typeface="Calibri"/>
                <a:cs typeface="Calibri"/>
                <a:sym typeface="Calibri"/>
              </a:rPr>
              <a:t>С капитализацией</a:t>
            </a:r>
            <a:r>
              <a:rPr lang="ru-RU" sz="1800" dirty="0">
                <a:solidFill>
                  <a:srgbClr val="004F9E"/>
                </a:solidFill>
                <a:latin typeface="+mj-lt"/>
                <a:ea typeface="Calibri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проценты начисляются </a:t>
            </a:r>
            <a:br>
              <a:rPr lang="ru-RU" sz="18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на сумму вклада 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на проценты, накопленные ранее (сложные проценты)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BA50576-6E76-C624-8473-B8C9B6849A27}"/>
              </a:ext>
            </a:extLst>
          </p:cNvPr>
          <p:cNvGrpSpPr/>
          <p:nvPr/>
        </p:nvGrpSpPr>
        <p:grpSpPr>
          <a:xfrm>
            <a:off x="6086323" y="1666124"/>
            <a:ext cx="391545" cy="391545"/>
            <a:chOff x="600551" y="1925968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219E732-76CE-BFF0-67CB-4A93F87B2F85}"/>
                </a:ext>
              </a:extLst>
            </p:cNvPr>
            <p:cNvSpPr/>
            <p:nvPr/>
          </p:nvSpPr>
          <p:spPr>
            <a:xfrm>
              <a:off x="600551" y="1925968"/>
              <a:ext cx="391545" cy="391545"/>
            </a:xfrm>
            <a:prstGeom prst="ellipse">
              <a:avLst/>
            </a:prstGeom>
            <a:solidFill>
              <a:srgbClr val="004F9E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63207F83-A156-C7E0-4AA2-2B07EAC92129}"/>
                </a:ext>
              </a:extLst>
            </p:cNvPr>
            <p:cNvSpPr/>
            <p:nvPr/>
          </p:nvSpPr>
          <p:spPr>
            <a:xfrm>
              <a:off x="699220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1511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838200" y="692149"/>
            <a:ext cx="6367272" cy="9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ru-RU" sz="40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Калькулятор дохода по вкладу</a:t>
            </a:r>
            <a:endParaRPr sz="4000" dirty="0"/>
          </a:p>
        </p:txBody>
      </p:sp>
      <p:sp>
        <p:nvSpPr>
          <p:cNvPr id="193" name="Google Shape;193;p16"/>
          <p:cNvSpPr txBox="1"/>
          <p:nvPr/>
        </p:nvSpPr>
        <p:spPr>
          <a:xfrm>
            <a:off x="749742" y="2017801"/>
            <a:ext cx="41850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Поможет рассчитать</a:t>
            </a: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847433E8-35AF-670D-351C-F8F007C46016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ED75AF8-19D4-BB1C-6D73-40B53FFD826F}"/>
              </a:ext>
            </a:extLst>
          </p:cNvPr>
          <p:cNvGrpSpPr/>
          <p:nvPr/>
        </p:nvGrpSpPr>
        <p:grpSpPr>
          <a:xfrm>
            <a:off x="856436" y="2827225"/>
            <a:ext cx="391545" cy="391545"/>
            <a:chOff x="6416933" y="3053459"/>
            <a:chExt cx="391545" cy="39154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2E9EC9A-E9B1-CBC7-E53A-78BEC568F9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>
              <a:extLst>
                <a:ext uri="{FF2B5EF4-FFF2-40B4-BE49-F238E27FC236}">
                  <a16:creationId xmlns:a16="http://schemas.microsoft.com/office/drawing/2014/main" id="{5DB31492-4518-F509-7A37-DCA9FA79EA0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C17BA6D-DB2A-2EF1-A490-12BF75EE078A}"/>
              </a:ext>
            </a:extLst>
          </p:cNvPr>
          <p:cNvGrpSpPr/>
          <p:nvPr/>
        </p:nvGrpSpPr>
        <p:grpSpPr>
          <a:xfrm>
            <a:off x="856436" y="3636186"/>
            <a:ext cx="391545" cy="391545"/>
            <a:chOff x="6416933" y="3053459"/>
            <a:chExt cx="391545" cy="39154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99E2678-C4F5-EF53-B207-423334AEBD5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1998AC1F-9B97-D7B8-4736-FDA76878D27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193;p16">
            <a:extLst>
              <a:ext uri="{FF2B5EF4-FFF2-40B4-BE49-F238E27FC236}">
                <a16:creationId xmlns:a16="http://schemas.microsoft.com/office/drawing/2014/main" id="{254F771B-DD61-92DF-3305-19E9DFA2BD05}"/>
              </a:ext>
            </a:extLst>
          </p:cNvPr>
          <p:cNvSpPr txBox="1"/>
          <p:nvPr/>
        </p:nvSpPr>
        <p:spPr>
          <a:xfrm>
            <a:off x="1346650" y="2672986"/>
            <a:ext cx="361844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Сумму накоплений к сроку завершения вклада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042D8CD-0AF6-A1EE-7786-7C30642D661B}"/>
              </a:ext>
            </a:extLst>
          </p:cNvPr>
          <p:cNvGrpSpPr/>
          <p:nvPr/>
        </p:nvGrpSpPr>
        <p:grpSpPr>
          <a:xfrm>
            <a:off x="856436" y="4418422"/>
            <a:ext cx="391545" cy="391545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D063381-9BAD-438C-A032-1EE0404E701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19071682-0F70-E692-6F29-8CA451A4C1D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Google Shape;193;p16">
            <a:extLst>
              <a:ext uri="{FF2B5EF4-FFF2-40B4-BE49-F238E27FC236}">
                <a16:creationId xmlns:a16="http://schemas.microsoft.com/office/drawing/2014/main" id="{A5519A09-ED95-F70F-FE46-B46C1EF0BBC2}"/>
              </a:ext>
            </a:extLst>
          </p:cNvPr>
          <p:cNvSpPr txBox="1"/>
          <p:nvPr/>
        </p:nvSpPr>
        <p:spPr>
          <a:xfrm>
            <a:off x="1346650" y="4262100"/>
            <a:ext cx="310259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Оптимальный срок депозита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06608E-91D7-E9EE-9FBF-13C2C126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697" y="2780435"/>
            <a:ext cx="2800488" cy="2800488"/>
          </a:xfrm>
          <a:prstGeom prst="rect">
            <a:avLst/>
          </a:prstGeom>
        </p:spPr>
      </p:pic>
      <p:sp>
        <p:nvSpPr>
          <p:cNvPr id="22" name="Google Shape;193;p16">
            <a:extLst>
              <a:ext uri="{FF2B5EF4-FFF2-40B4-BE49-F238E27FC236}">
                <a16:creationId xmlns:a16="http://schemas.microsoft.com/office/drawing/2014/main" id="{C2E16BE6-B0AA-D024-AD7E-BD2EC503FC69}"/>
              </a:ext>
            </a:extLst>
          </p:cNvPr>
          <p:cNvSpPr txBox="1"/>
          <p:nvPr/>
        </p:nvSpPr>
        <p:spPr>
          <a:xfrm>
            <a:off x="4368890" y="2409987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%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9" name="Google Shape;193;p16">
            <a:extLst>
              <a:ext uri="{FF2B5EF4-FFF2-40B4-BE49-F238E27FC236}">
                <a16:creationId xmlns:a16="http://schemas.microsoft.com/office/drawing/2014/main" id="{A644D5A2-672D-7106-91F2-DFE1B207E984}"/>
              </a:ext>
            </a:extLst>
          </p:cNvPr>
          <p:cNvSpPr txBox="1"/>
          <p:nvPr/>
        </p:nvSpPr>
        <p:spPr>
          <a:xfrm>
            <a:off x="1346651" y="3478036"/>
            <a:ext cx="329993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откладывать, чтобы накопить на цель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2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094" y="4966429"/>
            <a:ext cx="7328812" cy="754970"/>
          </a:xfrm>
        </p:spPr>
        <p:txBody>
          <a:bodyPr lIns="0" tIns="0" rIns="0" bIns="0"/>
          <a:lstStyle/>
          <a:p>
            <a:pPr marL="0" lvl="0" indent="0">
              <a:buSzPts val="2800"/>
              <a:buNone/>
            </a:pPr>
            <a:r>
              <a:rPr lang="ru-RU" sz="2000" dirty="0"/>
              <a:t>Вклад без капитализации по 5% или вклад </a:t>
            </a:r>
            <a:br>
              <a:rPr lang="en-US" sz="2000" dirty="0"/>
            </a:br>
            <a:r>
              <a:rPr lang="ru-RU" sz="2000" dirty="0"/>
              <a:t>с капитализацией по 4,5% годовых, депозит на 10 лет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Google Shape;159;p37"/>
          <p:cNvSpPr txBox="1">
            <a:spLocks/>
          </p:cNvSpPr>
          <p:nvPr/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Разминка</a:t>
            </a: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FEAADCA5-9457-1B75-A77C-B605736E50D2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bg2"/>
                </a:solidFill>
                <a:latin typeface="+mj-lt"/>
                <a:sym typeface="Raleway"/>
              </a:rPr>
              <a:t>14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228;p47">
            <a:extLst>
              <a:ext uri="{FF2B5EF4-FFF2-40B4-BE49-F238E27FC236}">
                <a16:creationId xmlns:a16="http://schemas.microsoft.com/office/drawing/2014/main" id="{4D477A91-D521-784E-7DD6-136AA18E876C}"/>
              </a:ext>
            </a:extLst>
          </p:cNvPr>
          <p:cNvGrpSpPr/>
          <p:nvPr/>
        </p:nvGrpSpPr>
        <p:grpSpPr>
          <a:xfrm>
            <a:off x="2535375" y="1852400"/>
            <a:ext cx="630275" cy="743793"/>
            <a:chOff x="0" y="-61094"/>
            <a:chExt cx="1260548" cy="1487583"/>
          </a:xfrm>
        </p:grpSpPr>
        <p:sp>
          <p:nvSpPr>
            <p:cNvPr id="6" name="Google Shape;229;p47">
              <a:extLst>
                <a:ext uri="{FF2B5EF4-FFF2-40B4-BE49-F238E27FC236}">
                  <a16:creationId xmlns:a16="http://schemas.microsoft.com/office/drawing/2014/main" id="{D0024649-E08C-3532-0917-845F4B76CBD5}"/>
                </a:ext>
              </a:extLst>
            </p:cNvPr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965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7" name="Google Shape;230;p47">
              <a:extLst>
                <a:ext uri="{FF2B5EF4-FFF2-40B4-BE49-F238E27FC236}">
                  <a16:creationId xmlns:a16="http://schemas.microsoft.com/office/drawing/2014/main" id="{ADA13258-FB3B-1FBB-3903-48B22E40328E}"/>
                </a:ext>
              </a:extLst>
            </p:cNvPr>
            <p:cNvSpPr txBox="1"/>
            <p:nvPr/>
          </p:nvSpPr>
          <p:spPr>
            <a:xfrm>
              <a:off x="0" y="-61094"/>
              <a:ext cx="1260548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/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8" name="Google Shape;231;p47">
            <a:extLst>
              <a:ext uri="{FF2B5EF4-FFF2-40B4-BE49-F238E27FC236}">
                <a16:creationId xmlns:a16="http://schemas.microsoft.com/office/drawing/2014/main" id="{7D305885-7CC2-44B0-6112-389193A44F43}"/>
              </a:ext>
            </a:extLst>
          </p:cNvPr>
          <p:cNvGrpSpPr/>
          <p:nvPr/>
        </p:nvGrpSpPr>
        <p:grpSpPr>
          <a:xfrm>
            <a:off x="2535375" y="2867578"/>
            <a:ext cx="630275" cy="743793"/>
            <a:chOff x="0" y="-92908"/>
            <a:chExt cx="1260548" cy="1487583"/>
          </a:xfrm>
        </p:grpSpPr>
        <p:sp>
          <p:nvSpPr>
            <p:cNvPr id="9" name="Google Shape;232;p47">
              <a:extLst>
                <a:ext uri="{FF2B5EF4-FFF2-40B4-BE49-F238E27FC236}">
                  <a16:creationId xmlns:a16="http://schemas.microsoft.com/office/drawing/2014/main" id="{072B8081-B737-0F37-37E1-AAF4CC1B546B}"/>
                </a:ext>
              </a:extLst>
            </p:cNvPr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10" name="Google Shape;233;p47">
              <a:extLst>
                <a:ext uri="{FF2B5EF4-FFF2-40B4-BE49-F238E27FC236}">
                  <a16:creationId xmlns:a16="http://schemas.microsoft.com/office/drawing/2014/main" id="{9FDEFA49-56AD-4983-0C15-E8B4DFC21806}"/>
                </a:ext>
              </a:extLst>
            </p:cNvPr>
            <p:cNvSpPr txBox="1"/>
            <p:nvPr/>
          </p:nvSpPr>
          <p:spPr>
            <a:xfrm>
              <a:off x="200668" y="-92908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11" name="Google Shape;234;p47">
            <a:extLst>
              <a:ext uri="{FF2B5EF4-FFF2-40B4-BE49-F238E27FC236}">
                <a16:creationId xmlns:a16="http://schemas.microsoft.com/office/drawing/2014/main" id="{DE8AE2C1-4982-95BD-BDA4-8F08A3E7091C}"/>
              </a:ext>
            </a:extLst>
          </p:cNvPr>
          <p:cNvGrpSpPr/>
          <p:nvPr/>
        </p:nvGrpSpPr>
        <p:grpSpPr>
          <a:xfrm>
            <a:off x="2535375" y="3933133"/>
            <a:ext cx="630275" cy="743793"/>
            <a:chOff x="0" y="-82307"/>
            <a:chExt cx="1260548" cy="1487583"/>
          </a:xfrm>
        </p:grpSpPr>
        <p:sp>
          <p:nvSpPr>
            <p:cNvPr id="12" name="Google Shape;235;p47">
              <a:extLst>
                <a:ext uri="{FF2B5EF4-FFF2-40B4-BE49-F238E27FC236}">
                  <a16:creationId xmlns:a16="http://schemas.microsoft.com/office/drawing/2014/main" id="{BA7DDA91-A4CF-173A-B42E-9B00E6E290F1}"/>
                </a:ext>
              </a:extLst>
            </p:cNvPr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E7D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13" name="Google Shape;236;p47">
              <a:extLst>
                <a:ext uri="{FF2B5EF4-FFF2-40B4-BE49-F238E27FC236}">
                  <a16:creationId xmlns:a16="http://schemas.microsoft.com/office/drawing/2014/main" id="{FA066173-4E48-6746-371A-3ECDA350D437}"/>
                </a:ext>
              </a:extLst>
            </p:cNvPr>
            <p:cNvSpPr txBox="1"/>
            <p:nvPr/>
          </p:nvSpPr>
          <p:spPr>
            <a:xfrm>
              <a:off x="200668" y="-82307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14" name="Google Shape;237;p47">
            <a:extLst>
              <a:ext uri="{FF2B5EF4-FFF2-40B4-BE49-F238E27FC236}">
                <a16:creationId xmlns:a16="http://schemas.microsoft.com/office/drawing/2014/main" id="{B0628293-6554-6CF6-EDDB-088F1980C518}"/>
              </a:ext>
            </a:extLst>
          </p:cNvPr>
          <p:cNvGrpSpPr/>
          <p:nvPr/>
        </p:nvGrpSpPr>
        <p:grpSpPr>
          <a:xfrm>
            <a:off x="2535375" y="4977606"/>
            <a:ext cx="630275" cy="743793"/>
            <a:chOff x="0" y="-89030"/>
            <a:chExt cx="1260548" cy="1487583"/>
          </a:xfrm>
        </p:grpSpPr>
        <p:sp>
          <p:nvSpPr>
            <p:cNvPr id="15" name="Google Shape;238;p47">
              <a:extLst>
                <a:ext uri="{FF2B5EF4-FFF2-40B4-BE49-F238E27FC236}">
                  <a16:creationId xmlns:a16="http://schemas.microsoft.com/office/drawing/2014/main" id="{A24ACC78-06AF-54F5-5B22-B09E70DF7616}"/>
                </a:ext>
              </a:extLst>
            </p:cNvPr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4F9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16" name="Google Shape;239;p47">
              <a:extLst>
                <a:ext uri="{FF2B5EF4-FFF2-40B4-BE49-F238E27FC236}">
                  <a16:creationId xmlns:a16="http://schemas.microsoft.com/office/drawing/2014/main" id="{6BC199D7-476B-E276-B271-301A3A6E93E7}"/>
                </a:ext>
              </a:extLst>
            </p:cNvPr>
            <p:cNvSpPr txBox="1"/>
            <p:nvPr/>
          </p:nvSpPr>
          <p:spPr>
            <a:xfrm>
              <a:off x="157194" y="-89030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18" name="Текст 2">
            <a:extLst>
              <a:ext uri="{FF2B5EF4-FFF2-40B4-BE49-F238E27FC236}">
                <a16:creationId xmlns:a16="http://schemas.microsoft.com/office/drawing/2014/main" id="{A14925A0-2162-C440-7E03-7C726F6E8D87}"/>
              </a:ext>
            </a:extLst>
          </p:cNvPr>
          <p:cNvSpPr txBox="1">
            <a:spLocks/>
          </p:cNvSpPr>
          <p:nvPr/>
        </p:nvSpPr>
        <p:spPr>
          <a:xfrm>
            <a:off x="3386094" y="1814590"/>
            <a:ext cx="6649446" cy="74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2800"/>
              <a:buNone/>
            </a:pPr>
            <a:r>
              <a:rPr lang="ru-RU" sz="2000" dirty="0"/>
              <a:t>Депозит со ставкой 3% годовых или депозит </a:t>
            </a:r>
            <a:br>
              <a:rPr lang="en-US" sz="2000" dirty="0"/>
            </a:br>
            <a:r>
              <a:rPr lang="ru-RU" sz="2000" dirty="0"/>
              <a:t>со ставкой 4% годовых, начисление в конце года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B499E9E-DA81-3EA7-B5FF-4D7E2F220BDC}"/>
              </a:ext>
            </a:extLst>
          </p:cNvPr>
          <p:cNvSpPr txBox="1">
            <a:spLocks/>
          </p:cNvSpPr>
          <p:nvPr/>
        </p:nvSpPr>
        <p:spPr>
          <a:xfrm>
            <a:off x="3386094" y="2862897"/>
            <a:ext cx="5465298" cy="74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2800"/>
              <a:buNone/>
            </a:pPr>
            <a:r>
              <a:rPr lang="ru-RU" sz="2000" dirty="0"/>
              <a:t>Депозит со ставкой 3% годовых сложный процент или 3% годовых простой</a:t>
            </a:r>
            <a:endParaRPr lang="ru-RU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05F69FC-D261-0863-D292-C20DCD41DBA3}"/>
              </a:ext>
            </a:extLst>
          </p:cNvPr>
          <p:cNvSpPr txBox="1">
            <a:spLocks/>
          </p:cNvSpPr>
          <p:nvPr/>
        </p:nvSpPr>
        <p:spPr>
          <a:xfrm>
            <a:off x="3386094" y="3891449"/>
            <a:ext cx="7649126" cy="8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2800"/>
              <a:buFont typeface="Arial"/>
              <a:buNone/>
            </a:pPr>
            <a:r>
              <a:rPr lang="ru-RU" sz="2000" dirty="0"/>
              <a:t>Простой процент по 5% или сложный процент по 4,5% годовых, депозит на один год, начисление в конце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9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6689957" y="1722344"/>
            <a:ext cx="4681336" cy="549665"/>
          </a:xfrm>
          <a:prstGeom prst="round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855375" y="1722344"/>
            <a:ext cx="4681336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Способы…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152535" y="1769479"/>
            <a:ext cx="4109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Сберечь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>
            <a:off x="7239120" y="1769479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Приумножить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id="{D9B8D62A-D122-EC95-62D7-1D1A28DDC61A}"/>
              </a:ext>
            </a:extLst>
          </p:cNvPr>
          <p:cNvSpPr txBox="1"/>
          <p:nvPr/>
        </p:nvSpPr>
        <p:spPr>
          <a:xfrm>
            <a:off x="1652995" y="2738504"/>
            <a:ext cx="3021668" cy="4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Наличные деньги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id="{E19E6208-30B9-D010-F194-D0A7297E81F3}"/>
              </a:ext>
            </a:extLst>
          </p:cNvPr>
          <p:cNvSpPr txBox="1"/>
          <p:nvPr/>
        </p:nvSpPr>
        <p:spPr>
          <a:xfrm>
            <a:off x="1652995" y="3594760"/>
            <a:ext cx="3803787" cy="45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Накопительный счёт в банке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1;p37">
            <a:extLst>
              <a:ext uri="{FF2B5EF4-FFF2-40B4-BE49-F238E27FC236}">
                <a16:creationId xmlns:a16="http://schemas.microsoft.com/office/drawing/2014/main" id="{18E09F96-F832-32DC-7460-86EC3CCEE00E}"/>
              </a:ext>
            </a:extLst>
          </p:cNvPr>
          <p:cNvSpPr txBox="1"/>
          <p:nvPr/>
        </p:nvSpPr>
        <p:spPr>
          <a:xfrm>
            <a:off x="1652995" y="4411699"/>
            <a:ext cx="3803787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Депозит в банке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1;p37">
            <a:extLst>
              <a:ext uri="{FF2B5EF4-FFF2-40B4-BE49-F238E27FC236}">
                <a16:creationId xmlns:a16="http://schemas.microsoft.com/office/drawing/2014/main" id="{DA28B5B2-A3ED-F038-6368-0BF1CF780F93}"/>
              </a:ext>
            </a:extLst>
          </p:cNvPr>
          <p:cNvSpPr txBox="1"/>
          <p:nvPr/>
        </p:nvSpPr>
        <p:spPr>
          <a:xfrm>
            <a:off x="7455360" y="2715961"/>
            <a:ext cx="351029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ценных бумаг?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CF7CB1EB-E499-1546-D6A9-5CBC31F3F2B0}"/>
              </a:ext>
            </a:extLst>
          </p:cNvPr>
          <p:cNvSpPr txBox="1"/>
          <p:nvPr/>
        </p:nvSpPr>
        <p:spPr>
          <a:xfrm>
            <a:off x="7455359" y="3531638"/>
            <a:ext cx="3394899" cy="4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недвижимости?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5B75BA4-5CFE-3456-DB9D-72B53EEB1DAD}"/>
              </a:ext>
            </a:extLst>
          </p:cNvPr>
          <p:cNvSpPr/>
          <p:nvPr/>
        </p:nvSpPr>
        <p:spPr>
          <a:xfrm>
            <a:off x="839100" y="2605830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CD77EF89-9881-0156-EFA4-D161399CED48}"/>
              </a:ext>
            </a:extLst>
          </p:cNvPr>
          <p:cNvSpPr/>
          <p:nvPr/>
        </p:nvSpPr>
        <p:spPr>
          <a:xfrm>
            <a:off x="839100" y="3445351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9DC857C-BB2C-7DE0-F135-F8762BB598DC}"/>
              </a:ext>
            </a:extLst>
          </p:cNvPr>
          <p:cNvSpPr/>
          <p:nvPr/>
        </p:nvSpPr>
        <p:spPr>
          <a:xfrm>
            <a:off x="839100" y="4284872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8A35EABD-50E8-77A4-30F6-35B82DA0E4A4}"/>
              </a:ext>
            </a:extLst>
          </p:cNvPr>
          <p:cNvSpPr/>
          <p:nvPr/>
        </p:nvSpPr>
        <p:spPr>
          <a:xfrm>
            <a:off x="6674291" y="2605830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E2589DB-235A-CC71-222C-70E2041747A2}"/>
              </a:ext>
            </a:extLst>
          </p:cNvPr>
          <p:cNvSpPr/>
          <p:nvPr/>
        </p:nvSpPr>
        <p:spPr>
          <a:xfrm>
            <a:off x="6674290" y="3418863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6" name="Google Shape;171;p37">
            <a:extLst>
              <a:ext uri="{FF2B5EF4-FFF2-40B4-BE49-F238E27FC236}">
                <a16:creationId xmlns:a16="http://schemas.microsoft.com/office/drawing/2014/main" id="{CF7CB1EB-E499-1546-D6A9-5CBC31F3F2B0}"/>
              </a:ext>
            </a:extLst>
          </p:cNvPr>
          <p:cNvSpPr txBox="1"/>
          <p:nvPr/>
        </p:nvSpPr>
        <p:spPr>
          <a:xfrm>
            <a:off x="7455360" y="4245825"/>
            <a:ext cx="4266764" cy="62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Коллекционные объекты </a:t>
            </a:r>
            <a:br>
              <a:rPr lang="en-US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художественные ценности?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0E2589DB-235A-CC71-222C-70E2041747A2}"/>
              </a:ext>
            </a:extLst>
          </p:cNvPr>
          <p:cNvSpPr/>
          <p:nvPr/>
        </p:nvSpPr>
        <p:spPr>
          <a:xfrm>
            <a:off x="6681745" y="4278134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5" name="Google Shape;171;p37">
            <a:extLst>
              <a:ext uri="{FF2B5EF4-FFF2-40B4-BE49-F238E27FC236}">
                <a16:creationId xmlns:a16="http://schemas.microsoft.com/office/drawing/2014/main" id="{CF7CB1EB-E499-1546-D6A9-5CBC31F3F2B0}"/>
              </a:ext>
            </a:extLst>
          </p:cNvPr>
          <p:cNvSpPr txBox="1"/>
          <p:nvPr/>
        </p:nvSpPr>
        <p:spPr>
          <a:xfrm>
            <a:off x="7455360" y="5190240"/>
            <a:ext cx="4266764" cy="44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 в бизнес?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0E2589DB-235A-CC71-222C-70E2041747A2}"/>
              </a:ext>
            </a:extLst>
          </p:cNvPr>
          <p:cNvSpPr/>
          <p:nvPr/>
        </p:nvSpPr>
        <p:spPr>
          <a:xfrm>
            <a:off x="6681745" y="5063367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6781C1-2720-B3A1-2B9C-CBDE6A544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2779023"/>
            <a:ext cx="272712" cy="2236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DC459-4872-5F8D-4FEB-10E624A9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3594760"/>
            <a:ext cx="272712" cy="223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3751F1-4077-4886-FDBF-81124F5E9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4450377"/>
            <a:ext cx="272712" cy="2236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6D2DAF-3D15-5A94-DC51-E255C0D1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5247212"/>
            <a:ext cx="272712" cy="2236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16FA1C-67B6-5EF4-BD47-1C9C31A5E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2779023"/>
            <a:ext cx="272712" cy="2236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039495-8D42-F9E3-B688-3C859055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3594760"/>
            <a:ext cx="272712" cy="2236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C76221-9A0C-A273-E78D-95BB9634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4450377"/>
            <a:ext cx="272712" cy="2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59;p37">
            <a:extLst>
              <a:ext uri="{FF2B5EF4-FFF2-40B4-BE49-F238E27FC236}">
                <a16:creationId xmlns:a16="http://schemas.microsoft.com/office/drawing/2014/main" id="{A160ED52-391D-287E-3320-17E19B5733B8}"/>
              </a:ext>
            </a:extLst>
          </p:cNvPr>
          <p:cNvSpPr txBox="1">
            <a:spLocks/>
          </p:cNvSpPr>
          <p:nvPr/>
        </p:nvSpPr>
        <p:spPr>
          <a:xfrm>
            <a:off x="838199" y="692150"/>
            <a:ext cx="38932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</a:t>
            </a:r>
          </a:p>
        </p:txBody>
      </p:sp>
      <p:sp>
        <p:nvSpPr>
          <p:cNvPr id="3" name="Google Shape;136;p1">
            <a:extLst>
              <a:ext uri="{FF2B5EF4-FFF2-40B4-BE49-F238E27FC236}">
                <a16:creationId xmlns:a16="http://schemas.microsoft.com/office/drawing/2014/main" id="{2093BB22-9717-1AA3-1916-E28C16D7D0B6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>
                <a:solidFill>
                  <a:schemeClr val="bg2"/>
                </a:solidFill>
                <a:latin typeface="+mj-lt"/>
                <a:sym typeface="Raleway"/>
              </a:rPr>
              <a:t>16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C990C4-F7FF-5E32-6094-707114F0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66587"/>
            <a:ext cx="4493253" cy="4161443"/>
          </a:xfrm>
          <a:prstGeom prst="rect">
            <a:avLst/>
          </a:prstGeom>
        </p:spPr>
      </p:pic>
      <p:pic>
        <p:nvPicPr>
          <p:cNvPr id="6" name="Google Shape;23;p21">
            <a:extLst>
              <a:ext uri="{FF2B5EF4-FFF2-40B4-BE49-F238E27FC236}">
                <a16:creationId xmlns:a16="http://schemas.microsoft.com/office/drawing/2014/main" id="{115E9A16-1700-3499-6882-2310045CAD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Так выглядит торговый терминал QUIK. Причем не самый сложный его экран">
            <a:extLst>
              <a:ext uri="{FF2B5EF4-FFF2-40B4-BE49-F238E27FC236}">
                <a16:creationId xmlns:a16="http://schemas.microsoft.com/office/drawing/2014/main" id="{95FBB034-2C0E-467C-955F-760EAE2B8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r="1" b="12656"/>
          <a:stretch/>
        </p:blipFill>
        <p:spPr bwMode="auto">
          <a:xfrm>
            <a:off x="1100183" y="2770451"/>
            <a:ext cx="3976132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0E37F1-6CA0-FC1A-8678-D988AE24F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864" y="1421888"/>
            <a:ext cx="2595526" cy="47788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B3746D-3D0A-73F0-70BA-C0717B6E1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427" y="1059628"/>
            <a:ext cx="3687300" cy="6410365"/>
          </a:xfrm>
          <a:prstGeom prst="rect">
            <a:avLst/>
          </a:prstGeom>
        </p:spPr>
      </p:pic>
      <p:sp>
        <p:nvSpPr>
          <p:cNvPr id="12" name="Google Shape;159;p37">
            <a:extLst>
              <a:ext uri="{FF2B5EF4-FFF2-40B4-BE49-F238E27FC236}">
                <a16:creationId xmlns:a16="http://schemas.microsoft.com/office/drawing/2014/main" id="{C87ACD19-ABD5-05A3-65BF-0CAC021C5BA4}"/>
              </a:ext>
            </a:extLst>
          </p:cNvPr>
          <p:cNvSpPr txBox="1">
            <a:spLocks/>
          </p:cNvSpPr>
          <p:nvPr/>
        </p:nvSpPr>
        <p:spPr>
          <a:xfrm>
            <a:off x="850391" y="1713062"/>
            <a:ext cx="1433908" cy="33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E51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</a:t>
            </a:r>
          </a:p>
        </p:txBody>
      </p:sp>
      <p:sp>
        <p:nvSpPr>
          <p:cNvPr id="13" name="Google Shape;159;p37">
            <a:extLst>
              <a:ext uri="{FF2B5EF4-FFF2-40B4-BE49-F238E27FC236}">
                <a16:creationId xmlns:a16="http://schemas.microsoft.com/office/drawing/2014/main" id="{78D50156-FC53-6E51-9341-01E2E052F4D3}"/>
              </a:ext>
            </a:extLst>
          </p:cNvPr>
          <p:cNvSpPr txBox="1">
            <a:spLocks/>
          </p:cNvSpPr>
          <p:nvPr/>
        </p:nvSpPr>
        <p:spPr>
          <a:xfrm>
            <a:off x="9116567" y="1713062"/>
            <a:ext cx="1433908" cy="33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EE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</a:p>
        </p:txBody>
      </p:sp>
    </p:spTree>
    <p:extLst>
      <p:ext uri="{BB962C8B-B14F-4D97-AF65-F5344CB8AC3E}">
        <p14:creationId xmlns:p14="http://schemas.microsoft.com/office/powerpoint/2010/main" val="275932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E8435-C818-17B5-D22A-EA7A1FE974BD}"/>
              </a:ext>
            </a:extLst>
          </p:cNvPr>
          <p:cNvSpPr/>
          <p:nvPr/>
        </p:nvSpPr>
        <p:spPr>
          <a:xfrm>
            <a:off x="1520456" y="54355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id="{2356A395-96FB-59EC-864D-4CCE4F428138}"/>
              </a:ext>
            </a:extLst>
          </p:cNvPr>
          <p:cNvSpPr txBox="1"/>
          <p:nvPr/>
        </p:nvSpPr>
        <p:spPr>
          <a:xfrm>
            <a:off x="1856656" y="5509339"/>
            <a:ext cx="8848608" cy="62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Инвестировать можно только те средства, </a:t>
            </a:r>
            <a:b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которые вы готовы потерять</a:t>
            </a:r>
          </a:p>
        </p:txBody>
      </p:sp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839788" y="1665147"/>
            <a:ext cx="10512423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057648" y="1702855"/>
            <a:ext cx="100218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sym typeface="Arial"/>
              </a:rPr>
              <a:t>ОБЛИГАЦИЯ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</a:t>
            </a:r>
            <a:r>
              <a:rPr lang="en-US" sz="2400" i="0" u="none" strike="noStrike" cap="none" dirty="0">
                <a:solidFill>
                  <a:schemeClr val="bg1"/>
                </a:solidFill>
                <a:sym typeface="Arial"/>
              </a:rPr>
              <a:t>—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возможность дать в долг компании или государству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17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id="{D9B8D62A-D122-EC95-62D7-1D1A28DDC61A}"/>
              </a:ext>
            </a:extLst>
          </p:cNvPr>
          <p:cNvSpPr txBox="1"/>
          <p:nvPr/>
        </p:nvSpPr>
        <p:spPr>
          <a:xfrm>
            <a:off x="1806762" y="2451958"/>
            <a:ext cx="3830552" cy="2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Инвестировать можно с 14 лет,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только с письменного согласия родителей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Счёт ограничен по сумме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купить активы можно только на 25 000 ₽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год, а также нельзя торговать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долг или на срочном рынке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5B75BA4-5CFE-3456-DB9D-72B53EEB1DAD}"/>
              </a:ext>
            </a:extLst>
          </p:cNvPr>
          <p:cNvSpPr/>
          <p:nvPr/>
        </p:nvSpPr>
        <p:spPr>
          <a:xfrm>
            <a:off x="992867" y="2474202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Google Shape;171;p37">
            <a:extLst>
              <a:ext uri="{FF2B5EF4-FFF2-40B4-BE49-F238E27FC236}">
                <a16:creationId xmlns:a16="http://schemas.microsoft.com/office/drawing/2014/main" id="{1EBAAF99-B02B-A578-A430-C6EAC44916EF}"/>
              </a:ext>
            </a:extLst>
          </p:cNvPr>
          <p:cNvSpPr txBox="1"/>
          <p:nvPr/>
        </p:nvSpPr>
        <p:spPr>
          <a:xfrm>
            <a:off x="966743" y="2568061"/>
            <a:ext cx="651097" cy="4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2976509-4CC6-6BB8-057A-B9258D346176}"/>
              </a:ext>
            </a:extLst>
          </p:cNvPr>
          <p:cNvGrpSpPr/>
          <p:nvPr/>
        </p:nvGrpSpPr>
        <p:grpSpPr>
          <a:xfrm>
            <a:off x="9883753" y="5114307"/>
            <a:ext cx="1326873" cy="1111797"/>
            <a:chOff x="9512709" y="4214791"/>
            <a:chExt cx="2344328" cy="196432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7E9D705-508D-7BE7-E840-45DA011D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2709" y="4872297"/>
              <a:ext cx="778558" cy="112203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E58926A-302E-B245-FD8E-9301ACD2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2865" y="4214791"/>
              <a:ext cx="1654172" cy="1964329"/>
            </a:xfrm>
            <a:prstGeom prst="rect">
              <a:avLst/>
            </a:prstGeom>
          </p:spPr>
        </p:pic>
      </p:grpSp>
      <p:sp>
        <p:nvSpPr>
          <p:cNvPr id="16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7157769" y="2451958"/>
            <a:ext cx="4560097" cy="298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 от облигаций можно получить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двумя способами: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продать облигации, если они </a:t>
            </a:r>
            <a:b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</a:b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стали дороже номинала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получать купонный доход (но не у всех)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У корпоративных облигаций выше доходность, но и выше риск невозврата вложенных средств. Самые надежные облигации - государственные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353" y="2777211"/>
            <a:ext cx="232738" cy="26143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90C699C5-1D34-DA8C-2ACC-B1789DD276C8}"/>
              </a:ext>
            </a:extLst>
          </p:cNvPr>
          <p:cNvSpPr/>
          <p:nvPr/>
        </p:nvSpPr>
        <p:spPr>
          <a:xfrm>
            <a:off x="992867" y="3686548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6369606" y="2451957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6369606" y="4368604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404" y="2601934"/>
            <a:ext cx="290185" cy="315614"/>
          </a:xfrm>
          <a:prstGeom prst="rect">
            <a:avLst/>
          </a:prstGeom>
        </p:spPr>
      </p:pic>
      <p:sp>
        <p:nvSpPr>
          <p:cNvPr id="28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6495906" y="4340322"/>
            <a:ext cx="305683" cy="60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E660213-010F-92DA-C47B-813115EFD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325" y="3834676"/>
            <a:ext cx="278549" cy="3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E8435-C818-17B5-D22A-EA7A1FE974BD}"/>
              </a:ext>
            </a:extLst>
          </p:cNvPr>
          <p:cNvSpPr/>
          <p:nvPr/>
        </p:nvSpPr>
        <p:spPr>
          <a:xfrm>
            <a:off x="1520456" y="54355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id="{2356A395-96FB-59EC-864D-4CCE4F428138}"/>
              </a:ext>
            </a:extLst>
          </p:cNvPr>
          <p:cNvSpPr txBox="1"/>
          <p:nvPr/>
        </p:nvSpPr>
        <p:spPr>
          <a:xfrm>
            <a:off x="1856656" y="5509339"/>
            <a:ext cx="8848608" cy="62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Инвестировать можно только те средства, </a:t>
            </a:r>
            <a:b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которые вы готовы потерять</a:t>
            </a:r>
          </a:p>
        </p:txBody>
      </p:sp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839788" y="1665147"/>
            <a:ext cx="10512423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057648" y="1702855"/>
            <a:ext cx="100218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sym typeface="Arial"/>
              </a:rPr>
              <a:t>АКЦИЯ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</a:t>
            </a:r>
            <a:r>
              <a:rPr lang="en-US" sz="2400" i="0" u="none" strike="noStrike" cap="none" dirty="0">
                <a:solidFill>
                  <a:schemeClr val="bg1"/>
                </a:solidFill>
                <a:sym typeface="Arial"/>
              </a:rPr>
              <a:t>—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право владеть долей компании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18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id="{D9B8D62A-D122-EC95-62D7-1D1A28DDC61A}"/>
              </a:ext>
            </a:extLst>
          </p:cNvPr>
          <p:cNvSpPr txBox="1"/>
          <p:nvPr/>
        </p:nvSpPr>
        <p:spPr>
          <a:xfrm>
            <a:off x="1806762" y="2451958"/>
            <a:ext cx="3830552" cy="2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Инвестировать можно с 14 лет,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только с письменного согласия родителей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Счёт ограничен по сумме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купить активы можно только на 25 000 ₽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год, а также нельзя торговать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долг или на срочном рынке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5B75BA4-5CFE-3456-DB9D-72B53EEB1DAD}"/>
              </a:ext>
            </a:extLst>
          </p:cNvPr>
          <p:cNvSpPr/>
          <p:nvPr/>
        </p:nvSpPr>
        <p:spPr>
          <a:xfrm>
            <a:off x="992867" y="2474202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Google Shape;171;p37">
            <a:extLst>
              <a:ext uri="{FF2B5EF4-FFF2-40B4-BE49-F238E27FC236}">
                <a16:creationId xmlns:a16="http://schemas.microsoft.com/office/drawing/2014/main" id="{1EBAAF99-B02B-A578-A430-C6EAC44916EF}"/>
              </a:ext>
            </a:extLst>
          </p:cNvPr>
          <p:cNvSpPr txBox="1"/>
          <p:nvPr/>
        </p:nvSpPr>
        <p:spPr>
          <a:xfrm>
            <a:off x="966743" y="2568061"/>
            <a:ext cx="651097" cy="4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2976509-4CC6-6BB8-057A-B9258D346176}"/>
              </a:ext>
            </a:extLst>
          </p:cNvPr>
          <p:cNvGrpSpPr/>
          <p:nvPr/>
        </p:nvGrpSpPr>
        <p:grpSpPr>
          <a:xfrm>
            <a:off x="9883753" y="5114307"/>
            <a:ext cx="1326873" cy="1111797"/>
            <a:chOff x="9512709" y="4214791"/>
            <a:chExt cx="2344328" cy="196432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7E9D705-508D-7BE7-E840-45DA011D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2709" y="4872297"/>
              <a:ext cx="778558" cy="112203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E58926A-302E-B245-FD8E-9301ACD2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2865" y="4214791"/>
              <a:ext cx="1654172" cy="1964329"/>
            </a:xfrm>
            <a:prstGeom prst="rect">
              <a:avLst/>
            </a:prstGeom>
          </p:spPr>
        </p:pic>
      </p:grpSp>
      <p:sp>
        <p:nvSpPr>
          <p:cNvPr id="16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7157770" y="2451958"/>
            <a:ext cx="4372366" cy="298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 от акций можно получить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двумя способами: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продать акции, если они </a:t>
            </a:r>
            <a:b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</a:b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подорожали в цене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получить выплату из части прибыли компании (дивиденды)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У акций выше доходность, но и выше риск невозврата вложенных средств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353" y="2777211"/>
            <a:ext cx="232738" cy="26143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90C699C5-1D34-DA8C-2ACC-B1789DD276C8}"/>
              </a:ext>
            </a:extLst>
          </p:cNvPr>
          <p:cNvSpPr/>
          <p:nvPr/>
        </p:nvSpPr>
        <p:spPr>
          <a:xfrm>
            <a:off x="992867" y="3686548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6369606" y="2451957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6369606" y="4368604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404" y="2601934"/>
            <a:ext cx="290185" cy="315614"/>
          </a:xfrm>
          <a:prstGeom prst="rect">
            <a:avLst/>
          </a:prstGeom>
        </p:spPr>
      </p:pic>
      <p:sp>
        <p:nvSpPr>
          <p:cNvPr id="28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6495906" y="4340322"/>
            <a:ext cx="305683" cy="60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E660213-010F-92DA-C47B-813115EFD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325" y="3834676"/>
            <a:ext cx="278549" cy="3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788" y="486383"/>
            <a:ext cx="6464779" cy="1325563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dirty="0"/>
              <a:t>Попробуй себя: </a:t>
            </a:r>
            <a:br>
              <a:rPr lang="ru-RU" sz="3800" dirty="0"/>
            </a:br>
            <a:r>
              <a:rPr lang="ru-RU" sz="3800" dirty="0">
                <a:latin typeface="+mj-lt"/>
              </a:rPr>
              <a:t>покупать или продавать?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2" y="1897339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0739" y="1795306"/>
            <a:ext cx="7111998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1B063-9187-A182-BDD9-41AFAC3BB1C6}"/>
              </a:ext>
            </a:extLst>
          </p:cNvPr>
          <p:cNvSpPr txBox="1"/>
          <p:nvPr/>
        </p:nvSpPr>
        <p:spPr>
          <a:xfrm>
            <a:off x="847532" y="5989613"/>
            <a:ext cx="8550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</a:t>
            </a:r>
            <a:r>
              <a:rPr lang="ru-RU" dirty="0"/>
              <a:t>/продавать</a:t>
            </a:r>
          </a:p>
        </p:txBody>
      </p:sp>
      <p:sp>
        <p:nvSpPr>
          <p:cNvPr id="5" name="Google Shape;136;p1">
            <a:extLst>
              <a:ext uri="{FF2B5EF4-FFF2-40B4-BE49-F238E27FC236}">
                <a16:creationId xmlns:a16="http://schemas.microsoft.com/office/drawing/2014/main" id="{300C55AA-F18E-2BAB-8309-35B9099D7ABA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19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93;p16">
            <a:extLst>
              <a:ext uri="{FF2B5EF4-FFF2-40B4-BE49-F238E27FC236}">
                <a16:creationId xmlns:a16="http://schemas.microsoft.com/office/drawing/2014/main" id="{F5D4401F-313D-A9AD-8E62-41B775C0EF93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5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усеченным углом 10">
            <a:extLst>
              <a:ext uri="{FF2B5EF4-FFF2-40B4-BE49-F238E27FC236}">
                <a16:creationId xmlns:a16="http://schemas.microsoft.com/office/drawing/2014/main" id="{F0CA5178-247D-EA43-3D03-232584277484}"/>
              </a:ext>
            </a:extLst>
          </p:cNvPr>
          <p:cNvSpPr/>
          <p:nvPr/>
        </p:nvSpPr>
        <p:spPr>
          <a:xfrm>
            <a:off x="1290918" y="5339991"/>
            <a:ext cx="10901082" cy="868102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131FF7-EDC2-10E6-04E3-B302323B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30" y="1635669"/>
            <a:ext cx="3919257" cy="4440314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318A4114-E97F-7683-0EC2-9C064DA6DAB4}"/>
              </a:ext>
            </a:extLst>
          </p:cNvPr>
          <p:cNvSpPr/>
          <p:nvPr/>
        </p:nvSpPr>
        <p:spPr>
          <a:xfrm>
            <a:off x="6015257" y="1287777"/>
            <a:ext cx="2474701" cy="2474701"/>
          </a:xfrm>
          <a:prstGeom prst="ellipse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39787" y="681036"/>
            <a:ext cx="5256213" cy="60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Зачем сберегать?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9D9DC4-EE76-8B82-7270-EA3FD23CF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135949" y="2547402"/>
            <a:ext cx="1446414" cy="33030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34FF16-098B-0D68-D272-039C28135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867" y="4142408"/>
            <a:ext cx="2946263" cy="19864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50C8AF-E523-07A5-179D-5ACA43985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455" y="2149504"/>
            <a:ext cx="590634" cy="8512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BA2486-E833-0FF2-3E53-22A4ADEFA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853" y="1687103"/>
            <a:ext cx="1254899" cy="1490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87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0" y="1887578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7321" y="1785545"/>
            <a:ext cx="7019634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06D38-93D2-16C3-B29B-BC6E3066E9C6}"/>
              </a:ext>
            </a:extLst>
          </p:cNvPr>
          <p:cNvSpPr txBox="1"/>
          <p:nvPr/>
        </p:nvSpPr>
        <p:spPr>
          <a:xfrm>
            <a:off x="851750" y="5988090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покупать</a:t>
            </a:r>
            <a:r>
              <a:rPr lang="ru-RU" dirty="0"/>
              <a:t>/</a:t>
            </a:r>
            <a:r>
              <a:rPr lang="ru-RU" b="1" dirty="0">
                <a:solidFill>
                  <a:srgbClr val="E51F59"/>
                </a:solidFill>
              </a:rPr>
              <a:t>продавать</a:t>
            </a:r>
          </a:p>
        </p:txBody>
      </p:sp>
      <p:sp>
        <p:nvSpPr>
          <p:cNvPr id="9" name="Google Shape;136;p1">
            <a:extLst>
              <a:ext uri="{FF2B5EF4-FFF2-40B4-BE49-F238E27FC236}">
                <a16:creationId xmlns:a16="http://schemas.microsoft.com/office/drawing/2014/main" id="{3D1143AF-1641-087C-CB9A-2805A56C0E47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20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1B65C13-9FC4-AD53-518E-49F213FA72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88263"/>
            <a:ext cx="8117264" cy="1325563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dirty="0"/>
              <a:t>Попробуй себя: </a:t>
            </a:r>
            <a:br>
              <a:rPr lang="ru-RU" sz="3800" dirty="0"/>
            </a:br>
            <a:r>
              <a:rPr lang="ru-RU" sz="3800" dirty="0">
                <a:latin typeface="+mj-lt"/>
              </a:rPr>
              <a:t>покупать или продавать?</a:t>
            </a:r>
          </a:p>
        </p:txBody>
      </p:sp>
      <p:sp>
        <p:nvSpPr>
          <p:cNvPr id="16" name="Google Shape;193;p16">
            <a:extLst>
              <a:ext uri="{FF2B5EF4-FFF2-40B4-BE49-F238E27FC236}">
                <a16:creationId xmlns:a16="http://schemas.microsoft.com/office/drawing/2014/main" id="{6AF19C45-C683-5517-9519-1AA533A070FE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6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9788" y="5997301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</a:t>
            </a:r>
            <a:r>
              <a:rPr lang="ru-RU" dirty="0"/>
              <a:t>/продавать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96789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2449" y="1794756"/>
            <a:ext cx="6742543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6B2FB403-9ED3-D831-D23B-D7C37C90ED8C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21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9525D1E-40D7-41ED-F252-EB0F23CD79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524091"/>
            <a:ext cx="6464779" cy="1325563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dirty="0"/>
              <a:t>Попробуй себя: </a:t>
            </a:r>
            <a:br>
              <a:rPr lang="ru-RU" sz="3800" dirty="0"/>
            </a:br>
            <a:r>
              <a:rPr lang="ru-RU" sz="3800" dirty="0">
                <a:latin typeface="+mj-lt"/>
              </a:rPr>
              <a:t>покупать или продавать?</a:t>
            </a:r>
          </a:p>
        </p:txBody>
      </p:sp>
      <p:sp>
        <p:nvSpPr>
          <p:cNvPr id="12" name="Google Shape;193;p16">
            <a:extLst>
              <a:ext uri="{FF2B5EF4-FFF2-40B4-BE49-F238E27FC236}">
                <a16:creationId xmlns:a16="http://schemas.microsoft.com/office/drawing/2014/main" id="{04DC6F42-4C83-712B-1A8F-2FCE71DEB089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4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7535" y="5987874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</a:t>
            </a:r>
            <a:r>
              <a:rPr lang="ru-RU" dirty="0"/>
              <a:t>/продавать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5" y="1887362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88888" y="1785329"/>
            <a:ext cx="6363850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7DFC53AF-8CFE-4F6F-403C-1CD7EF173355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0FD29F0-59B7-812F-6CEB-9E4D93CADD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524091"/>
            <a:ext cx="6464779" cy="1325563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dirty="0"/>
              <a:t>Попробуй себя: </a:t>
            </a:r>
            <a:br>
              <a:rPr lang="ru-RU" sz="3800" dirty="0"/>
            </a:br>
            <a:r>
              <a:rPr lang="ru-RU" sz="3800" dirty="0">
                <a:latin typeface="+mj-lt"/>
              </a:rPr>
              <a:t>покупать или продавать?</a:t>
            </a:r>
          </a:p>
        </p:txBody>
      </p:sp>
      <p:sp>
        <p:nvSpPr>
          <p:cNvPr id="12" name="Google Shape;193;p16">
            <a:extLst>
              <a:ext uri="{FF2B5EF4-FFF2-40B4-BE49-F238E27FC236}">
                <a16:creationId xmlns:a16="http://schemas.microsoft.com/office/drawing/2014/main" id="{56B61B62-E195-45BC-1CBF-A6454F7F0EC7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5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7532" y="5998590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покупать/</a:t>
            </a:r>
            <a:r>
              <a:rPr lang="ru-RU" b="1" dirty="0">
                <a:solidFill>
                  <a:srgbClr val="E51F59"/>
                </a:solidFill>
              </a:rPr>
              <a:t>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2" y="1898078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64375" y="1796045"/>
            <a:ext cx="6188359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652BCEA7-A870-394E-00F6-45297893E46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>
                <a:solidFill>
                  <a:schemeClr val="bg2"/>
                </a:solidFill>
                <a:latin typeface="+mj-lt"/>
                <a:sym typeface="Raleway"/>
              </a:rPr>
              <a:t>23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581C046-3577-A891-260D-A6263AB1E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524091"/>
            <a:ext cx="6464779" cy="1325563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dirty="0"/>
              <a:t>Попробуй себя: </a:t>
            </a:r>
            <a:br>
              <a:rPr lang="ru-RU" sz="3800" dirty="0"/>
            </a:br>
            <a:r>
              <a:rPr lang="ru-RU" sz="3800" dirty="0">
                <a:latin typeface="+mj-lt"/>
              </a:rPr>
              <a:t>покупать или продавать?</a:t>
            </a:r>
          </a:p>
        </p:txBody>
      </p:sp>
      <p:sp>
        <p:nvSpPr>
          <p:cNvPr id="12" name="Google Shape;193;p16">
            <a:extLst>
              <a:ext uri="{FF2B5EF4-FFF2-40B4-BE49-F238E27FC236}">
                <a16:creationId xmlns:a16="http://schemas.microsoft.com/office/drawing/2014/main" id="{47B66611-C4BC-BCF4-EE3F-A25D7574B140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6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9788" y="5998592"/>
            <a:ext cx="9124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</a:t>
            </a:r>
            <a:r>
              <a:rPr lang="ru-RU" dirty="0"/>
              <a:t>/продавать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3" y="1898080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5977" y="1796047"/>
            <a:ext cx="6086758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BB1F85CA-54F6-C80B-3DA7-6B09C96714C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6AC920E-2C4B-58B2-315C-909C786BFD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524091"/>
            <a:ext cx="6464779" cy="1325563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dirty="0"/>
              <a:t>Попробуй себя: </a:t>
            </a:r>
            <a:br>
              <a:rPr lang="ru-RU" sz="3800" dirty="0"/>
            </a:br>
            <a:r>
              <a:rPr lang="ru-RU" sz="3800" dirty="0">
                <a:latin typeface="+mj-lt"/>
              </a:rPr>
              <a:t>покупать или продавать?</a:t>
            </a:r>
          </a:p>
        </p:txBody>
      </p:sp>
      <p:sp>
        <p:nvSpPr>
          <p:cNvPr id="12" name="Google Shape;193;p16">
            <a:extLst>
              <a:ext uri="{FF2B5EF4-FFF2-40B4-BE49-F238E27FC236}">
                <a16:creationId xmlns:a16="http://schemas.microsoft.com/office/drawing/2014/main" id="{24E4BA5E-E63C-163D-992D-07A3981DF6A2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6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7532" y="5989163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</a:t>
            </a:r>
            <a:r>
              <a:rPr lang="ru-RU" dirty="0"/>
              <a:t>/продавать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2" y="1888651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35430" y="1786618"/>
            <a:ext cx="5717304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847B85A5-A822-0001-2739-AE4C2B1CC45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1F04594-FEB7-B238-18F6-316BB8E673DA}"/>
              </a:ext>
            </a:extLst>
          </p:cNvPr>
          <p:cNvSpPr txBox="1">
            <a:spLocks/>
          </p:cNvSpPr>
          <p:nvPr/>
        </p:nvSpPr>
        <p:spPr>
          <a:xfrm>
            <a:off x="839788" y="524091"/>
            <a:ext cx="6464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800"/>
              <a:t>Попробуй себя: </a:t>
            </a:r>
            <a:br>
              <a:rPr lang="ru-RU" sz="3800"/>
            </a:br>
            <a:r>
              <a:rPr lang="ru-RU" sz="3800">
                <a:latin typeface="+mj-lt"/>
              </a:rPr>
              <a:t>покупать или продавать?</a:t>
            </a:r>
            <a:endParaRPr lang="ru-RU" sz="3800" dirty="0">
              <a:latin typeface="+mj-lt"/>
            </a:endParaRPr>
          </a:p>
        </p:txBody>
      </p:sp>
      <p:sp>
        <p:nvSpPr>
          <p:cNvPr id="10" name="Google Shape;193;p16">
            <a:extLst>
              <a:ext uri="{FF2B5EF4-FFF2-40B4-BE49-F238E27FC236}">
                <a16:creationId xmlns:a16="http://schemas.microsoft.com/office/drawing/2014/main" id="{AFEF94F5-1DB0-C330-0A05-D98FE13777D8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9788" y="5989162"/>
            <a:ext cx="912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</a:t>
            </a:r>
            <a:r>
              <a:rPr lang="ru-RU" dirty="0"/>
              <a:t>/продавать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2" y="1888650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29394" y="1786617"/>
            <a:ext cx="5523340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244AC-08AE-A4E8-3F37-AE78FEB3EBA1}"/>
              </a:ext>
            </a:extLst>
          </p:cNvPr>
          <p:cNvSpPr txBox="1">
            <a:spLocks/>
          </p:cNvSpPr>
          <p:nvPr/>
        </p:nvSpPr>
        <p:spPr>
          <a:xfrm>
            <a:off x="839788" y="524091"/>
            <a:ext cx="6464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800"/>
              <a:t>Попробуй себя: </a:t>
            </a:r>
            <a:br>
              <a:rPr lang="ru-RU" sz="3800"/>
            </a:br>
            <a:r>
              <a:rPr lang="ru-RU" sz="3800">
                <a:latin typeface="+mj-lt"/>
              </a:rPr>
              <a:t>покупать или продавать?</a:t>
            </a:r>
            <a:endParaRPr lang="ru-RU" sz="3800" dirty="0">
              <a:latin typeface="+mj-lt"/>
            </a:endParaRPr>
          </a:p>
        </p:txBody>
      </p:sp>
      <p:sp>
        <p:nvSpPr>
          <p:cNvPr id="6" name="Google Shape;136;p1">
            <a:extLst>
              <a:ext uri="{FF2B5EF4-FFF2-40B4-BE49-F238E27FC236}">
                <a16:creationId xmlns:a16="http://schemas.microsoft.com/office/drawing/2014/main" id="{D0CF1792-1168-0927-4A38-9CE196634BF1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6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3;p16">
            <a:extLst>
              <a:ext uri="{FF2B5EF4-FFF2-40B4-BE49-F238E27FC236}">
                <a16:creationId xmlns:a16="http://schemas.microsoft.com/office/drawing/2014/main" id="{FBDC887B-0D5C-7BBB-3946-9190DF1D8730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7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7532" y="5998591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покупать/</a:t>
            </a:r>
            <a:r>
              <a:rPr lang="ru-RU" b="1" dirty="0">
                <a:solidFill>
                  <a:srgbClr val="E51F59"/>
                </a:solidFill>
              </a:rPr>
              <a:t>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2" y="1898079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5685" y="1796046"/>
            <a:ext cx="4027046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2E25D-0975-9B84-8635-A1D4A8B3EC96}"/>
              </a:ext>
            </a:extLst>
          </p:cNvPr>
          <p:cNvSpPr txBox="1">
            <a:spLocks/>
          </p:cNvSpPr>
          <p:nvPr/>
        </p:nvSpPr>
        <p:spPr>
          <a:xfrm>
            <a:off x="839788" y="524091"/>
            <a:ext cx="6464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800"/>
              <a:t>Попробуй себя: </a:t>
            </a:r>
            <a:br>
              <a:rPr lang="ru-RU" sz="3800"/>
            </a:br>
            <a:r>
              <a:rPr lang="ru-RU" sz="3800">
                <a:latin typeface="+mj-lt"/>
              </a:rPr>
              <a:t>покупать или продавать?</a:t>
            </a:r>
            <a:endParaRPr lang="ru-RU" sz="3800" dirty="0">
              <a:latin typeface="+mj-lt"/>
            </a:endParaRPr>
          </a:p>
        </p:txBody>
      </p:sp>
      <p:sp>
        <p:nvSpPr>
          <p:cNvPr id="6" name="Google Shape;136;p1">
            <a:extLst>
              <a:ext uri="{FF2B5EF4-FFF2-40B4-BE49-F238E27FC236}">
                <a16:creationId xmlns:a16="http://schemas.microsoft.com/office/drawing/2014/main" id="{DEFB08D4-AD50-83E5-CCCB-20BFD9816B04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7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3;p16">
            <a:extLst>
              <a:ext uri="{FF2B5EF4-FFF2-40B4-BE49-F238E27FC236}">
                <a16:creationId xmlns:a16="http://schemas.microsoft.com/office/drawing/2014/main" id="{7ACDBA77-E867-0711-6D9C-FEA7F81EB11A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2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9788" y="5998589"/>
            <a:ext cx="91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покупать/продавать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4" y="1898077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5901" y="1796044"/>
            <a:ext cx="3666831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06119-A359-8B43-CBA0-A006CDFD14B0}"/>
              </a:ext>
            </a:extLst>
          </p:cNvPr>
          <p:cNvSpPr txBox="1">
            <a:spLocks/>
          </p:cNvSpPr>
          <p:nvPr/>
        </p:nvSpPr>
        <p:spPr>
          <a:xfrm>
            <a:off x="839788" y="524091"/>
            <a:ext cx="6464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800"/>
              <a:t>Попробуй себя: </a:t>
            </a:r>
            <a:br>
              <a:rPr lang="ru-RU" sz="3800"/>
            </a:br>
            <a:r>
              <a:rPr lang="ru-RU" sz="3800">
                <a:latin typeface="+mj-lt"/>
              </a:rPr>
              <a:t>покупать или продавать?</a:t>
            </a:r>
            <a:endParaRPr lang="ru-RU" sz="3800" dirty="0">
              <a:latin typeface="+mj-lt"/>
            </a:endParaRPr>
          </a:p>
        </p:txBody>
      </p:sp>
      <p:sp>
        <p:nvSpPr>
          <p:cNvPr id="6" name="Google Shape;136;p1">
            <a:extLst>
              <a:ext uri="{FF2B5EF4-FFF2-40B4-BE49-F238E27FC236}">
                <a16:creationId xmlns:a16="http://schemas.microsoft.com/office/drawing/2014/main" id="{1A9EC4AE-8E79-CA55-4208-8504C418AE9F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8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3;p16">
            <a:extLst>
              <a:ext uri="{FF2B5EF4-FFF2-40B4-BE49-F238E27FC236}">
                <a16:creationId xmlns:a16="http://schemas.microsoft.com/office/drawing/2014/main" id="{E68DB401-EA36-361F-EDBA-AC9E40F7110E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7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7532" y="5989163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покупать/</a:t>
            </a:r>
            <a:r>
              <a:rPr lang="ru-RU" b="1" dirty="0">
                <a:solidFill>
                  <a:srgbClr val="E51F59"/>
                </a:solidFill>
              </a:rPr>
              <a:t>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2" y="1888651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81467" y="1786618"/>
            <a:ext cx="3371263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F175D-1A31-8FE2-9786-54AAD9681AB9}"/>
              </a:ext>
            </a:extLst>
          </p:cNvPr>
          <p:cNvSpPr txBox="1">
            <a:spLocks/>
          </p:cNvSpPr>
          <p:nvPr/>
        </p:nvSpPr>
        <p:spPr>
          <a:xfrm>
            <a:off x="839788" y="524091"/>
            <a:ext cx="6464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800"/>
              <a:t>Попробуй себя: </a:t>
            </a:r>
            <a:br>
              <a:rPr lang="ru-RU" sz="3800"/>
            </a:br>
            <a:r>
              <a:rPr lang="ru-RU" sz="3800">
                <a:latin typeface="+mj-lt"/>
              </a:rPr>
              <a:t>покупать или продавать?</a:t>
            </a:r>
            <a:endParaRPr lang="ru-RU" sz="3800" dirty="0">
              <a:latin typeface="+mj-lt"/>
            </a:endParaRPr>
          </a:p>
        </p:txBody>
      </p:sp>
      <p:sp>
        <p:nvSpPr>
          <p:cNvPr id="6" name="Google Shape;136;p1">
            <a:extLst>
              <a:ext uri="{FF2B5EF4-FFF2-40B4-BE49-F238E27FC236}">
                <a16:creationId xmlns:a16="http://schemas.microsoft.com/office/drawing/2014/main" id="{92CA228A-A835-5558-E2BB-283E526F52EA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29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3;p16">
            <a:extLst>
              <a:ext uri="{FF2B5EF4-FFF2-40B4-BE49-F238E27FC236}">
                <a16:creationId xmlns:a16="http://schemas.microsoft.com/office/drawing/2014/main" id="{80B52143-940F-EB93-6BF6-987B729F5ED0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5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839788" y="692150"/>
            <a:ext cx="5689922" cy="61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Зачем сберегать?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1"/>
          </p:nvPr>
        </p:nvSpPr>
        <p:spPr>
          <a:xfrm>
            <a:off x="1121207" y="2042659"/>
            <a:ext cx="3443750" cy="160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Сбережения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часть дохода, не потраченная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текущее потребление,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сохраненная для использования в будущем.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B913A8-82E5-C389-4473-55221D0765AB}"/>
              </a:ext>
            </a:extLst>
          </p:cNvPr>
          <p:cNvSpPr/>
          <p:nvPr/>
        </p:nvSpPr>
        <p:spPr>
          <a:xfrm>
            <a:off x="839788" y="2042659"/>
            <a:ext cx="93662" cy="1492567"/>
          </a:xfrm>
          <a:prstGeom prst="rect">
            <a:avLst/>
          </a:prstGeom>
          <a:solidFill>
            <a:srgbClr val="E5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57438EB-462D-E3E6-91DF-EBC8261A1836}"/>
              </a:ext>
            </a:extLst>
          </p:cNvPr>
          <p:cNvSpPr/>
          <p:nvPr/>
        </p:nvSpPr>
        <p:spPr>
          <a:xfrm>
            <a:off x="5015960" y="1903801"/>
            <a:ext cx="6336253" cy="1167494"/>
          </a:xfrm>
          <a:prstGeom prst="roundRect">
            <a:avLst/>
          </a:prstGeom>
          <a:solidFill>
            <a:srgbClr val="EE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0EEC7A4-8229-5905-52B7-109BA502A06D}"/>
              </a:ext>
            </a:extLst>
          </p:cNvPr>
          <p:cNvSpPr/>
          <p:nvPr/>
        </p:nvSpPr>
        <p:spPr>
          <a:xfrm>
            <a:off x="5015960" y="3219048"/>
            <a:ext cx="6336253" cy="1167494"/>
          </a:xfrm>
          <a:prstGeom prst="round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F98F02D-D179-9014-AE25-AEFEA58B7EAE}"/>
              </a:ext>
            </a:extLst>
          </p:cNvPr>
          <p:cNvSpPr/>
          <p:nvPr/>
        </p:nvSpPr>
        <p:spPr>
          <a:xfrm>
            <a:off x="5015960" y="4534295"/>
            <a:ext cx="6336253" cy="116749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oogle Shape;145;p35">
            <a:extLst>
              <a:ext uri="{FF2B5EF4-FFF2-40B4-BE49-F238E27FC236}">
                <a16:creationId xmlns:a16="http://schemas.microsoft.com/office/drawing/2014/main" id="{0244A4D7-4C05-4902-FE1E-F2635EBDE749}"/>
              </a:ext>
            </a:extLst>
          </p:cNvPr>
          <p:cNvSpPr txBox="1">
            <a:spLocks/>
          </p:cNvSpPr>
          <p:nvPr/>
        </p:nvSpPr>
        <p:spPr>
          <a:xfrm>
            <a:off x="5211878" y="2136359"/>
            <a:ext cx="5858915" cy="75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chemeClr val="bg1">
                    <a:alpha val="52814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крупную покупку</a:t>
            </a:r>
          </a:p>
        </p:txBody>
      </p:sp>
      <p:sp>
        <p:nvSpPr>
          <p:cNvPr id="9" name="Google Shape;145;p35">
            <a:extLst>
              <a:ext uri="{FF2B5EF4-FFF2-40B4-BE49-F238E27FC236}">
                <a16:creationId xmlns:a16="http://schemas.microsoft.com/office/drawing/2014/main" id="{F86F7F39-7D52-1CA3-3F00-62FA6F34419A}"/>
              </a:ext>
            </a:extLst>
          </p:cNvPr>
          <p:cNvSpPr txBox="1">
            <a:spLocks/>
          </p:cNvSpPr>
          <p:nvPr/>
        </p:nvSpPr>
        <p:spPr>
          <a:xfrm>
            <a:off x="5015960" y="3219048"/>
            <a:ext cx="6336253" cy="114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непредвиденные </a:t>
            </a:r>
            <a:br>
              <a:rPr lang="en-US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ситуации</a:t>
            </a:r>
          </a:p>
        </p:txBody>
      </p:sp>
      <p:sp>
        <p:nvSpPr>
          <p:cNvPr id="10" name="Google Shape;145;p35">
            <a:extLst>
              <a:ext uri="{FF2B5EF4-FFF2-40B4-BE49-F238E27FC236}">
                <a16:creationId xmlns:a16="http://schemas.microsoft.com/office/drawing/2014/main" id="{5B8B68D0-5AA1-F57B-7BCB-0BFAD2D9DAC2}"/>
              </a:ext>
            </a:extLst>
          </p:cNvPr>
          <p:cNvSpPr txBox="1">
            <a:spLocks/>
          </p:cNvSpPr>
          <p:nvPr/>
        </p:nvSpPr>
        <p:spPr>
          <a:xfrm>
            <a:off x="5015960" y="4731849"/>
            <a:ext cx="6336252" cy="9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пенсию в старости</a:t>
            </a:r>
          </a:p>
        </p:txBody>
      </p:sp>
      <p:sp>
        <p:nvSpPr>
          <p:cNvPr id="14" name="Google Shape;136;p1">
            <a:extLst>
              <a:ext uri="{FF2B5EF4-FFF2-40B4-BE49-F238E27FC236}">
                <a16:creationId xmlns:a16="http://schemas.microsoft.com/office/drawing/2014/main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2EEA4-091C-4C7E-94FA-34A0E3A1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895" y="4709423"/>
            <a:ext cx="1763414" cy="9923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3563" y="1690688"/>
            <a:ext cx="932871" cy="39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7532" y="5998590"/>
            <a:ext cx="91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51F59"/>
                </a:solidFill>
              </a:rPr>
              <a:t>покупать</a:t>
            </a:r>
            <a:r>
              <a:rPr lang="ru-RU" dirty="0"/>
              <a:t>/продавать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2" y="1898078"/>
            <a:ext cx="7306079" cy="4016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8558" y="1796045"/>
            <a:ext cx="3094172" cy="40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68DD4-CB64-2665-3756-61CAF871C17A}"/>
              </a:ext>
            </a:extLst>
          </p:cNvPr>
          <p:cNvSpPr txBox="1">
            <a:spLocks/>
          </p:cNvSpPr>
          <p:nvPr/>
        </p:nvSpPr>
        <p:spPr>
          <a:xfrm>
            <a:off x="839788" y="524091"/>
            <a:ext cx="6464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800"/>
              <a:t>Попробуй себя: </a:t>
            </a:r>
            <a:br>
              <a:rPr lang="ru-RU" sz="3800"/>
            </a:br>
            <a:r>
              <a:rPr lang="ru-RU" sz="3800">
                <a:latin typeface="+mj-lt"/>
              </a:rPr>
              <a:t>покупать или продавать?</a:t>
            </a:r>
            <a:endParaRPr lang="ru-RU" sz="3800" dirty="0">
              <a:latin typeface="+mj-lt"/>
            </a:endParaRPr>
          </a:p>
        </p:txBody>
      </p:sp>
      <p:sp>
        <p:nvSpPr>
          <p:cNvPr id="6" name="Google Shape;136;p1">
            <a:extLst>
              <a:ext uri="{FF2B5EF4-FFF2-40B4-BE49-F238E27FC236}">
                <a16:creationId xmlns:a16="http://schemas.microsoft.com/office/drawing/2014/main" id="{7454E015-3EC5-E49B-8E44-377E1D6D3CF3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30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3;p16">
            <a:extLst>
              <a:ext uri="{FF2B5EF4-FFF2-40B4-BE49-F238E27FC236}">
                <a16:creationId xmlns:a16="http://schemas.microsoft.com/office/drawing/2014/main" id="{53968A84-6ABC-52A4-5949-E0C0DEDBAE56}"/>
              </a:ext>
            </a:extLst>
          </p:cNvPr>
          <p:cNvSpPr txBox="1"/>
          <p:nvPr/>
        </p:nvSpPr>
        <p:spPr>
          <a:xfrm>
            <a:off x="6614250" y="1551001"/>
            <a:ext cx="387782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0" b="1" u="none" strike="noStrike" cap="none" dirty="0">
                <a:solidFill>
                  <a:srgbClr val="B9BCB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29000" b="1" u="none" strike="noStrike" cap="none" dirty="0">
              <a:solidFill>
                <a:srgbClr val="B9BCB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2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4" y="1184031"/>
            <a:ext cx="9457272" cy="50290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A9D385-BF89-EF9E-A20B-B46A3BAC0BAC}"/>
              </a:ext>
            </a:extLst>
          </p:cNvPr>
          <p:cNvSpPr/>
          <p:nvPr/>
        </p:nvSpPr>
        <p:spPr>
          <a:xfrm>
            <a:off x="1520456" y="54355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id="{5DD3B007-53E5-8502-8EC4-F04D35C7E3C2}"/>
              </a:ext>
            </a:extLst>
          </p:cNvPr>
          <p:cNvSpPr txBox="1"/>
          <p:nvPr/>
        </p:nvSpPr>
        <p:spPr>
          <a:xfrm>
            <a:off x="1943003" y="5509339"/>
            <a:ext cx="10000381" cy="62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Предугадать изменение цены в каждый отдельный момент времени сложно, поэтому инвестировать нужно на долгосрочный период</a:t>
            </a:r>
          </a:p>
        </p:txBody>
      </p:sp>
      <p:pic>
        <p:nvPicPr>
          <p:cNvPr id="9" name="Google Shape;23;p21">
            <a:extLst>
              <a:ext uri="{FF2B5EF4-FFF2-40B4-BE49-F238E27FC236}">
                <a16:creationId xmlns:a16="http://schemas.microsoft.com/office/drawing/2014/main" id="{6501D662-F9D6-B5A6-A0AF-248E7A6473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B3BE2-9530-71C9-46CB-C1C0B8A25BDC}"/>
              </a:ext>
            </a:extLst>
          </p:cNvPr>
          <p:cNvSpPr txBox="1">
            <a:spLocks/>
          </p:cNvSpPr>
          <p:nvPr/>
        </p:nvSpPr>
        <p:spPr>
          <a:xfrm>
            <a:off x="839788" y="524091"/>
            <a:ext cx="6464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800"/>
              <a:t>Попробуй себя: </a:t>
            </a:r>
            <a:br>
              <a:rPr lang="ru-RU" sz="3800"/>
            </a:br>
            <a:r>
              <a:rPr lang="ru-RU" sz="3800">
                <a:latin typeface="+mj-lt"/>
              </a:rPr>
              <a:t>покупать или продавать?</a:t>
            </a:r>
            <a:endParaRPr lang="ru-RU" sz="3800" dirty="0">
              <a:latin typeface="+mj-lt"/>
            </a:endParaRPr>
          </a:p>
        </p:txBody>
      </p:sp>
      <p:sp>
        <p:nvSpPr>
          <p:cNvPr id="5" name="Google Shape;136;p1">
            <a:extLst>
              <a:ext uri="{FF2B5EF4-FFF2-40B4-BE49-F238E27FC236}">
                <a16:creationId xmlns:a16="http://schemas.microsoft.com/office/drawing/2014/main" id="{84BA69CF-A692-4A36-104E-C46827E506B2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3</a:t>
            </a: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F2F511-4E2E-AA79-C787-DCC22DC79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3566">
            <a:off x="6053243" y="2367006"/>
            <a:ext cx="994772" cy="9947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AA4AF1-1AB1-5229-3A48-EE284CA0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357">
            <a:off x="9526977" y="2995268"/>
            <a:ext cx="994772" cy="9947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1A423B-709B-FFF7-152F-3C361A76A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12167">
            <a:off x="8588819" y="3944846"/>
            <a:ext cx="994772" cy="9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7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title" idx="4294967295"/>
          </p:nvPr>
        </p:nvSpPr>
        <p:spPr>
          <a:xfrm>
            <a:off x="5088583" y="2785729"/>
            <a:ext cx="5871016" cy="217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ru-RU" sz="6000" dirty="0">
                <a:solidFill>
                  <a:schemeClr val="lt1"/>
                </a:solidFill>
              </a:rPr>
              <a:t>Подведение итогов</a:t>
            </a:r>
            <a:endParaRPr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5136B599-0349-F3B6-9633-66FDC7C749D8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3</a:t>
            </a: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705AD-A8B5-6809-7885-5E76A691F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22" y="1911403"/>
            <a:ext cx="3224831" cy="28838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29550B-C8EB-A00E-88E9-D2D4E537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228" y="3429000"/>
            <a:ext cx="2060369" cy="2060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9E856-8867-7EDD-DDF3-1D16249A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884" y="1138260"/>
            <a:ext cx="1790231" cy="4458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9D8EB-901E-B00C-224E-B4F66BE68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098" y="3429000"/>
            <a:ext cx="2067805" cy="20678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88AB9-556E-C9D1-8221-42521F08D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68" y="3429000"/>
            <a:ext cx="2067805" cy="2067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95758F-4BAE-BB25-4D2C-59EE75EE7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9447" y="2708179"/>
            <a:ext cx="524000" cy="3114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D88F02-B6B9-EE36-3707-4C7F0D710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001" y="2686905"/>
            <a:ext cx="432213" cy="3590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F5FF64-996B-92A8-32F3-D49FAE6AF5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8553" y="2587878"/>
            <a:ext cx="432214" cy="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2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1781362" y="1908816"/>
            <a:ext cx="8629276" cy="19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200" tIns="28200" rIns="28200" bIns="282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3"/>
              <a:buFont typeface="Raleway"/>
              <a:buNone/>
            </a:pPr>
            <a:r>
              <a:rPr lang="ru-RU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До встречи на других мероприятиях </a:t>
            </a:r>
            <a:br>
              <a:rPr lang="en-US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</a:br>
            <a:r>
              <a:rPr lang="ru-RU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по финансовой грамотности! </a:t>
            </a:r>
            <a:endParaRPr sz="4000" b="1" u="none" strike="noStrike" cap="none" dirty="0">
              <a:solidFill>
                <a:srgbClr val="FFFFFF"/>
              </a:solidFill>
              <a:latin typeface="Arial Black" panose="020B0604020202020204" pitchFamily="34" charset="0"/>
              <a:ea typeface="Raleway"/>
              <a:cs typeface="Arial Black" panose="020B0604020202020204" pitchFamily="34" charset="0"/>
              <a:sym typeface="Raleway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1646749" y="4261410"/>
            <a:ext cx="88985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6"/>
              <a:buFont typeface="Raleway Light"/>
              <a:buNone/>
            </a:pPr>
            <a:r>
              <a:rPr lang="ru-RU" sz="2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Raleway Light"/>
                <a:cs typeface="Arial" panose="020B0604020202020204" pitchFamily="34" charset="0"/>
                <a:sym typeface="Raleway Light"/>
              </a:rPr>
              <a:t>Тематический этап «Сберегай и приумножай»</a:t>
            </a:r>
            <a:endParaRPr sz="24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Raleway Light"/>
              <a:cs typeface="Arial" panose="020B0604020202020204" pitchFamily="34" charset="0"/>
              <a:sym typeface="Raleway Light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E44EBBBA-BF75-3285-C7D0-3C2314624B51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34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39787" y="681036"/>
            <a:ext cx="6950426" cy="66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Подушка безопасности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46E2D4-E992-ABC9-AFF3-F0D3FD50FE53}"/>
              </a:ext>
            </a:extLst>
          </p:cNvPr>
          <p:cNvSpPr txBox="1"/>
          <p:nvPr/>
        </p:nvSpPr>
        <p:spPr>
          <a:xfrm>
            <a:off x="839787" y="1916113"/>
            <a:ext cx="3715133" cy="10002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ru-RU" sz="2000" b="1" dirty="0">
                <a:solidFill>
                  <a:srgbClr val="E51F59"/>
                </a:solidFill>
              </a:rPr>
              <a:t>РИСКИ НЕИЗБЕЖНЫ</a:t>
            </a:r>
            <a:endParaRPr lang="en-US" sz="2000" b="1" dirty="0">
              <a:solidFill>
                <a:srgbClr val="E51F59"/>
              </a:solidFill>
            </a:endParaRPr>
          </a:p>
          <a:p>
            <a:pPr defTabSz="457200">
              <a:spcBef>
                <a:spcPts val="600"/>
              </a:spcBef>
            </a:pPr>
            <a:r>
              <a:rPr lang="ru-RU" sz="2000" dirty="0"/>
              <a:t>Неопределенность в нашей жизни будет всегда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E6EAF-8A88-7D60-87D1-E0E4259446F4}"/>
              </a:ext>
            </a:extLst>
          </p:cNvPr>
          <p:cNvSpPr txBox="1"/>
          <p:nvPr/>
        </p:nvSpPr>
        <p:spPr>
          <a:xfrm>
            <a:off x="6096000" y="1882478"/>
            <a:ext cx="5256213" cy="36163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Bef>
                <a:spcPts val="600"/>
              </a:spcBef>
              <a:spcAft>
                <a:spcPts val="300"/>
              </a:spcAft>
            </a:pPr>
            <a:r>
              <a:rPr lang="ru-RU" sz="2000" dirty="0"/>
              <a:t>Создавайте свою финансовую «подушку», пока у вас нет больших расходов и нет иждивенцев</a:t>
            </a:r>
            <a:r>
              <a:rPr lang="en-US" sz="2000" dirty="0"/>
              <a:t>.</a:t>
            </a:r>
            <a:endParaRPr lang="ru-RU" sz="2000" dirty="0"/>
          </a:p>
          <a:p>
            <a:pPr defTabSz="457200">
              <a:spcBef>
                <a:spcPts val="600"/>
              </a:spcBef>
              <a:spcAft>
                <a:spcPts val="300"/>
              </a:spcAft>
            </a:pPr>
            <a:r>
              <a:rPr lang="ru-RU" sz="2000" dirty="0"/>
              <a:t>Сколько откладывать? </a:t>
            </a:r>
            <a:br>
              <a:rPr lang="en-US" sz="2000" dirty="0"/>
            </a:br>
            <a:r>
              <a:rPr lang="ru-RU" sz="2000" dirty="0"/>
              <a:t>Стандартный совет </a:t>
            </a:r>
            <a:r>
              <a:rPr lang="en-US" sz="2000" dirty="0"/>
              <a:t>—</a:t>
            </a:r>
            <a:r>
              <a:rPr lang="ru-RU" sz="2000" dirty="0"/>
              <a:t> должна быть накоплена сумма не менее </a:t>
            </a:r>
            <a:r>
              <a:rPr lang="ru-RU" sz="2000" dirty="0">
                <a:solidFill>
                  <a:srgbClr val="E51F59"/>
                </a:solidFill>
              </a:rPr>
              <a:t>3</a:t>
            </a:r>
            <a:r>
              <a:rPr lang="en-US" sz="2000" dirty="0">
                <a:solidFill>
                  <a:srgbClr val="E51F59"/>
                </a:solidFill>
              </a:rPr>
              <a:t>–</a:t>
            </a:r>
            <a:r>
              <a:rPr lang="ru-RU" sz="2000" dirty="0">
                <a:solidFill>
                  <a:srgbClr val="E51F59"/>
                </a:solidFill>
              </a:rPr>
              <a:t>6 ежемесячных доходов</a:t>
            </a:r>
            <a:r>
              <a:rPr lang="ru-RU" sz="2000" dirty="0"/>
              <a:t>, откладывать нужно </a:t>
            </a:r>
            <a:r>
              <a:rPr lang="ru-RU" sz="2000" dirty="0">
                <a:solidFill>
                  <a:srgbClr val="E51F59"/>
                </a:solidFill>
              </a:rPr>
              <a:t>от 10 до 30% месячного дохода</a:t>
            </a:r>
            <a:r>
              <a:rPr lang="en-US" sz="2000" dirty="0">
                <a:solidFill>
                  <a:srgbClr val="E51F59"/>
                </a:solidFill>
              </a:rPr>
              <a:t>.</a:t>
            </a:r>
            <a:r>
              <a:rPr lang="ru-RU" sz="2000" dirty="0">
                <a:solidFill>
                  <a:srgbClr val="E51F59"/>
                </a:solidFill>
              </a:rPr>
              <a:t> </a:t>
            </a:r>
          </a:p>
          <a:p>
            <a:pPr defTabSz="457200">
              <a:spcBef>
                <a:spcPts val="600"/>
              </a:spcBef>
              <a:spcAft>
                <a:spcPts val="300"/>
              </a:spcAft>
            </a:pPr>
            <a:r>
              <a:rPr lang="ru-RU" sz="2000" dirty="0"/>
              <a:t>Ваша ситуация может отличаться </a:t>
            </a:r>
            <a:br>
              <a:rPr lang="en-US" sz="2000" dirty="0"/>
            </a:br>
            <a:r>
              <a:rPr lang="ru-RU" sz="2000" dirty="0"/>
              <a:t>в зависимости от степени риска </a:t>
            </a:r>
            <a:br>
              <a:rPr lang="en-US" sz="2000" dirty="0"/>
            </a:br>
            <a:r>
              <a:rPr lang="ru-RU" sz="2000" dirty="0"/>
              <a:t>и уверенности в будущем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30136-4AF4-0F5C-2F24-562DD53B2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732" y="3488741"/>
            <a:ext cx="2693847" cy="2128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98B6AB-5676-E613-C1F0-C5C609F68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318" y="3115259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39D02D-A4AD-5218-3AF5-180E1D687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23" y="1279343"/>
            <a:ext cx="2909570" cy="29095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56CA8-4E02-5BFB-4085-6355A832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Как начать сберегать</a:t>
            </a:r>
          </a:p>
        </p:txBody>
      </p:sp>
      <p:grpSp>
        <p:nvGrpSpPr>
          <p:cNvPr id="228" name="Google Shape;228;p47"/>
          <p:cNvGrpSpPr/>
          <p:nvPr/>
        </p:nvGrpSpPr>
        <p:grpSpPr>
          <a:xfrm>
            <a:off x="2535375" y="1901168"/>
            <a:ext cx="630275" cy="743793"/>
            <a:chOff x="0" y="-61094"/>
            <a:chExt cx="1260548" cy="1487583"/>
          </a:xfrm>
        </p:grpSpPr>
        <p:sp>
          <p:nvSpPr>
            <p:cNvPr id="229" name="Google Shape;229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965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0" name="Google Shape;230;p47"/>
            <p:cNvSpPr txBox="1"/>
            <p:nvPr/>
          </p:nvSpPr>
          <p:spPr>
            <a:xfrm>
              <a:off x="0" y="-61094"/>
              <a:ext cx="1260548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/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31" name="Google Shape;231;p47"/>
          <p:cNvGrpSpPr/>
          <p:nvPr/>
        </p:nvGrpSpPr>
        <p:grpSpPr>
          <a:xfrm>
            <a:off x="2535375" y="2940730"/>
            <a:ext cx="630275" cy="743793"/>
            <a:chOff x="0" y="-92908"/>
            <a:chExt cx="1260548" cy="1487583"/>
          </a:xfrm>
        </p:grpSpPr>
        <p:sp>
          <p:nvSpPr>
            <p:cNvPr id="232" name="Google Shape;232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3" name="Google Shape;233;p47"/>
            <p:cNvSpPr txBox="1"/>
            <p:nvPr/>
          </p:nvSpPr>
          <p:spPr>
            <a:xfrm>
              <a:off x="200668" y="-92908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34" name="Google Shape;234;p47"/>
          <p:cNvGrpSpPr/>
          <p:nvPr/>
        </p:nvGrpSpPr>
        <p:grpSpPr>
          <a:xfrm>
            <a:off x="2535375" y="4006285"/>
            <a:ext cx="630275" cy="743793"/>
            <a:chOff x="0" y="-82307"/>
            <a:chExt cx="1260548" cy="1487583"/>
          </a:xfrm>
        </p:grpSpPr>
        <p:sp>
          <p:nvSpPr>
            <p:cNvPr id="235" name="Google Shape;235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E7D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6" name="Google Shape;236;p47"/>
            <p:cNvSpPr txBox="1"/>
            <p:nvPr/>
          </p:nvSpPr>
          <p:spPr>
            <a:xfrm>
              <a:off x="200668" y="-82307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37" name="Google Shape;237;p47"/>
          <p:cNvGrpSpPr/>
          <p:nvPr/>
        </p:nvGrpSpPr>
        <p:grpSpPr>
          <a:xfrm>
            <a:off x="2535375" y="5062950"/>
            <a:ext cx="630275" cy="743793"/>
            <a:chOff x="0" y="-89030"/>
            <a:chExt cx="1260548" cy="1487583"/>
          </a:xfrm>
        </p:grpSpPr>
        <p:sp>
          <p:nvSpPr>
            <p:cNvPr id="238" name="Google Shape;238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4F9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9" name="Google Shape;239;p47"/>
            <p:cNvSpPr txBox="1"/>
            <p:nvPr/>
          </p:nvSpPr>
          <p:spPr>
            <a:xfrm>
              <a:off x="157194" y="-89030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240" name="Google Shape;240;p47"/>
          <p:cNvSpPr txBox="1"/>
          <p:nvPr/>
        </p:nvSpPr>
        <p:spPr>
          <a:xfrm>
            <a:off x="3334180" y="1916113"/>
            <a:ext cx="4529267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009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СФОРМУЛИРОВАТЬ ЦЕЛЬ</a:t>
            </a:r>
            <a:endParaRPr sz="2000" b="1" dirty="0">
              <a:solidFill>
                <a:srgbClr val="0096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точно знать, зачем сберегать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3334180" y="2981777"/>
            <a:ext cx="5029532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E62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 ВЕСТИ БЮДЖЕТ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точно знать, на что уходят деньги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3334180" y="4012995"/>
            <a:ext cx="4300667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EE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ОТМЕЧАТЬ ПРОГРЕСС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9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не терять мотивацию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47"/>
          <p:cNvSpPr txBox="1"/>
          <p:nvPr/>
        </p:nvSpPr>
        <p:spPr>
          <a:xfrm>
            <a:off x="3334178" y="5076039"/>
            <a:ext cx="8223837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004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НАДЁЖНЫЙ СПОСОБ СОХРАНЕНИЯ НАКОПЛЕНИЙ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9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не потерять накопленные деньги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F7BB4E-CBA4-F020-E902-F5DB47213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85880"/>
            <a:ext cx="764289" cy="13255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7D6808-A7E4-D316-5398-8C76397AD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677" y="2972973"/>
            <a:ext cx="764289" cy="1325563"/>
          </a:xfrm>
          <a:prstGeom prst="rect">
            <a:avLst/>
          </a:prstGeom>
        </p:spPr>
      </p:pic>
      <p:sp>
        <p:nvSpPr>
          <p:cNvPr id="21" name="Google Shape;136;p1">
            <a:extLst>
              <a:ext uri="{FF2B5EF4-FFF2-40B4-BE49-F238E27FC236}">
                <a16:creationId xmlns:a16="http://schemas.microsoft.com/office/drawing/2014/main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10028E-46AA-0470-9F09-7846AFA22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486" y="2204337"/>
            <a:ext cx="1459474" cy="1984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4523F-A1FB-3375-49BA-E37F1D0BB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216" y="3317091"/>
            <a:ext cx="1117675" cy="13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839787" y="692150"/>
            <a:ext cx="7751319" cy="61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Стоимость денег во времени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Google Shape;136;p1">
            <a:extLst>
              <a:ext uri="{FF2B5EF4-FFF2-40B4-BE49-F238E27FC236}">
                <a16:creationId xmlns:a16="http://schemas.microsoft.com/office/drawing/2014/main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6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657438EB-462D-E3E6-91DF-EBC8261A1836}"/>
              </a:ext>
            </a:extLst>
          </p:cNvPr>
          <p:cNvSpPr/>
          <p:nvPr/>
        </p:nvSpPr>
        <p:spPr>
          <a:xfrm>
            <a:off x="843320" y="1906638"/>
            <a:ext cx="4279745" cy="11270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Google Shape;145;p35">
            <a:extLst>
              <a:ext uri="{FF2B5EF4-FFF2-40B4-BE49-F238E27FC236}">
                <a16:creationId xmlns:a16="http://schemas.microsoft.com/office/drawing/2014/main" id="{0244A4D7-4C05-4902-FE1E-F2635EBDE749}"/>
              </a:ext>
            </a:extLst>
          </p:cNvPr>
          <p:cNvSpPr txBox="1">
            <a:spLocks/>
          </p:cNvSpPr>
          <p:nvPr/>
        </p:nvSpPr>
        <p:spPr>
          <a:xfrm>
            <a:off x="1290942" y="1916114"/>
            <a:ext cx="3340100" cy="97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chemeClr val="bg1">
                    <a:alpha val="52814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 рублей сейчас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6362" y="2067892"/>
            <a:ext cx="2373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F9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F9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2C68489-39EA-7CC6-5FC4-6BA9E742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821" y="4076230"/>
            <a:ext cx="3022858" cy="2038138"/>
          </a:xfrm>
          <a:prstGeom prst="rect">
            <a:avLst/>
          </a:prstGeom>
        </p:spPr>
      </p:pic>
      <p:sp>
        <p:nvSpPr>
          <p:cNvPr id="22" name="Google Shape;240;p12"/>
          <p:cNvSpPr txBox="1"/>
          <p:nvPr/>
        </p:nvSpPr>
        <p:spPr>
          <a:xfrm>
            <a:off x="839789" y="3486482"/>
            <a:ext cx="3791254" cy="118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prstClr val="black"/>
              </a:buClr>
              <a:buSzPts val="2400"/>
            </a:pPr>
            <a:r>
              <a:rPr lang="ru-RU" sz="2000" b="1" dirty="0">
                <a:solidFill>
                  <a:srgbClr val="004F9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ИНФЛЯЦИЯ </a:t>
            </a:r>
            <a:r>
              <a:rPr lang="en-US" sz="2000" dirty="0">
                <a:solidFill>
                  <a:srgbClr val="004F9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—</a:t>
            </a:r>
            <a:r>
              <a:rPr lang="ru-RU" sz="2000" dirty="0">
                <a:solidFill>
                  <a:srgbClr val="004F9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это процесс повышения общего уровня цен и снижения покупательной способности денег 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D32EBB6-8335-6622-2B4C-9D85F7C83EEE}"/>
              </a:ext>
            </a:extLst>
          </p:cNvPr>
          <p:cNvSpPr/>
          <p:nvPr/>
        </p:nvSpPr>
        <p:spPr>
          <a:xfrm>
            <a:off x="7068934" y="1906638"/>
            <a:ext cx="4279745" cy="112707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oogle Shape;145;p35">
            <a:extLst>
              <a:ext uri="{FF2B5EF4-FFF2-40B4-BE49-F238E27FC236}">
                <a16:creationId xmlns:a16="http://schemas.microsoft.com/office/drawing/2014/main" id="{5B8B68D0-5AA1-F57B-7BCB-0BFAD2D9DAC2}"/>
              </a:ext>
            </a:extLst>
          </p:cNvPr>
          <p:cNvSpPr txBox="1">
            <a:spLocks/>
          </p:cNvSpPr>
          <p:nvPr/>
        </p:nvSpPr>
        <p:spPr>
          <a:xfrm>
            <a:off x="7805205" y="1918925"/>
            <a:ext cx="2641063" cy="98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 рублей через год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169F4C-EB83-AFF5-70D9-3EC3DB986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249" y="2715648"/>
            <a:ext cx="3337744" cy="35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6689957" y="1722344"/>
            <a:ext cx="4681336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855375" y="1722344"/>
            <a:ext cx="4681336" cy="549665"/>
          </a:xfrm>
          <a:prstGeom prst="round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Способы…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152535" y="1769479"/>
            <a:ext cx="4109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Сберечь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>
            <a:off x="7239120" y="1769479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Приумножить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7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id="{D9B8D62A-D122-EC95-62D7-1D1A28DDC61A}"/>
              </a:ext>
            </a:extLst>
          </p:cNvPr>
          <p:cNvSpPr txBox="1"/>
          <p:nvPr/>
        </p:nvSpPr>
        <p:spPr>
          <a:xfrm>
            <a:off x="1652995" y="2738504"/>
            <a:ext cx="3021668" cy="4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Наличные деньги?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id="{E19E6208-30B9-D010-F194-D0A7297E81F3}"/>
              </a:ext>
            </a:extLst>
          </p:cNvPr>
          <p:cNvSpPr txBox="1"/>
          <p:nvPr/>
        </p:nvSpPr>
        <p:spPr>
          <a:xfrm>
            <a:off x="1652995" y="3594760"/>
            <a:ext cx="3803787" cy="45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Накопительный счёт в банке?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1;p37">
            <a:extLst>
              <a:ext uri="{FF2B5EF4-FFF2-40B4-BE49-F238E27FC236}">
                <a16:creationId xmlns:a16="http://schemas.microsoft.com/office/drawing/2014/main" id="{18E09F96-F832-32DC-7460-86EC3CCEE00E}"/>
              </a:ext>
            </a:extLst>
          </p:cNvPr>
          <p:cNvSpPr txBox="1"/>
          <p:nvPr/>
        </p:nvSpPr>
        <p:spPr>
          <a:xfrm>
            <a:off x="1652995" y="4411699"/>
            <a:ext cx="3803787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Депозит в банке?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1;p37">
            <a:extLst>
              <a:ext uri="{FF2B5EF4-FFF2-40B4-BE49-F238E27FC236}">
                <a16:creationId xmlns:a16="http://schemas.microsoft.com/office/drawing/2014/main" id="{DA28B5B2-A3ED-F038-6368-0BF1CF780F93}"/>
              </a:ext>
            </a:extLst>
          </p:cNvPr>
          <p:cNvSpPr txBox="1"/>
          <p:nvPr/>
        </p:nvSpPr>
        <p:spPr>
          <a:xfrm>
            <a:off x="7455360" y="2715961"/>
            <a:ext cx="351029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ценных бумаг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CF7CB1EB-E499-1546-D6A9-5CBC31F3F2B0}"/>
              </a:ext>
            </a:extLst>
          </p:cNvPr>
          <p:cNvSpPr txBox="1"/>
          <p:nvPr/>
        </p:nvSpPr>
        <p:spPr>
          <a:xfrm>
            <a:off x="7455359" y="3531638"/>
            <a:ext cx="3394899" cy="4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недвижимости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5B75BA4-5CFE-3456-DB9D-72B53EEB1DAD}"/>
              </a:ext>
            </a:extLst>
          </p:cNvPr>
          <p:cNvSpPr/>
          <p:nvPr/>
        </p:nvSpPr>
        <p:spPr>
          <a:xfrm>
            <a:off x="839100" y="2605830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CD77EF89-9881-0156-EFA4-D161399CED48}"/>
              </a:ext>
            </a:extLst>
          </p:cNvPr>
          <p:cNvSpPr/>
          <p:nvPr/>
        </p:nvSpPr>
        <p:spPr>
          <a:xfrm>
            <a:off x="839100" y="3445351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9DC857C-BB2C-7DE0-F135-F8762BB598DC}"/>
              </a:ext>
            </a:extLst>
          </p:cNvPr>
          <p:cNvSpPr/>
          <p:nvPr/>
        </p:nvSpPr>
        <p:spPr>
          <a:xfrm>
            <a:off x="839100" y="4284872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8A35EABD-50E8-77A4-30F6-35B82DA0E4A4}"/>
              </a:ext>
            </a:extLst>
          </p:cNvPr>
          <p:cNvSpPr/>
          <p:nvPr/>
        </p:nvSpPr>
        <p:spPr>
          <a:xfrm>
            <a:off x="6674291" y="2605830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E2589DB-235A-CC71-222C-70E2041747A2}"/>
              </a:ext>
            </a:extLst>
          </p:cNvPr>
          <p:cNvSpPr/>
          <p:nvPr/>
        </p:nvSpPr>
        <p:spPr>
          <a:xfrm>
            <a:off x="6674290" y="3418863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6" name="Google Shape;171;p37">
            <a:extLst>
              <a:ext uri="{FF2B5EF4-FFF2-40B4-BE49-F238E27FC236}">
                <a16:creationId xmlns:a16="http://schemas.microsoft.com/office/drawing/2014/main" id="{CF7CB1EB-E499-1546-D6A9-5CBC31F3F2B0}"/>
              </a:ext>
            </a:extLst>
          </p:cNvPr>
          <p:cNvSpPr txBox="1"/>
          <p:nvPr/>
        </p:nvSpPr>
        <p:spPr>
          <a:xfrm>
            <a:off x="7455360" y="4245825"/>
            <a:ext cx="4266764" cy="62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Коллекционные объекты </a:t>
            </a:r>
            <a:br>
              <a:rPr lang="en-US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художественные ценности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0E2589DB-235A-CC71-222C-70E2041747A2}"/>
              </a:ext>
            </a:extLst>
          </p:cNvPr>
          <p:cNvSpPr/>
          <p:nvPr/>
        </p:nvSpPr>
        <p:spPr>
          <a:xfrm>
            <a:off x="6681745" y="4278134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5" name="Google Shape;171;p37">
            <a:extLst>
              <a:ext uri="{FF2B5EF4-FFF2-40B4-BE49-F238E27FC236}">
                <a16:creationId xmlns:a16="http://schemas.microsoft.com/office/drawing/2014/main" id="{CF7CB1EB-E499-1546-D6A9-5CBC31F3F2B0}"/>
              </a:ext>
            </a:extLst>
          </p:cNvPr>
          <p:cNvSpPr txBox="1"/>
          <p:nvPr/>
        </p:nvSpPr>
        <p:spPr>
          <a:xfrm>
            <a:off x="7455360" y="5190240"/>
            <a:ext cx="4266764" cy="44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 в бизнес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0E2589DB-235A-CC71-222C-70E2041747A2}"/>
              </a:ext>
            </a:extLst>
          </p:cNvPr>
          <p:cNvSpPr/>
          <p:nvPr/>
        </p:nvSpPr>
        <p:spPr>
          <a:xfrm>
            <a:off x="6681745" y="5063367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6781C1-2720-B3A1-2B9C-CBDE6A544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2779023"/>
            <a:ext cx="272712" cy="2236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DC459-4872-5F8D-4FEB-10E624A9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3594760"/>
            <a:ext cx="272712" cy="223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3751F1-4077-4886-FDBF-81124F5E9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4450377"/>
            <a:ext cx="272712" cy="2236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6D2DAF-3D15-5A94-DC51-E255C0D1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5247212"/>
            <a:ext cx="272712" cy="2236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16FA1C-67B6-5EF4-BD47-1C9C31A5E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2779023"/>
            <a:ext cx="272712" cy="2236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039495-8D42-F9E3-B688-3C859055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3594760"/>
            <a:ext cx="272712" cy="2236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C76221-9A0C-A273-E78D-95BB9634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4450377"/>
            <a:ext cx="272712" cy="223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C8CB4B-1969-B26D-EB64-2B8D21AD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08" y="3208329"/>
            <a:ext cx="8302751" cy="2230479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3B96620-F5CA-15FC-3E2C-4574998D4F18}"/>
              </a:ext>
            </a:extLst>
          </p:cNvPr>
          <p:cNvSpPr/>
          <p:nvPr/>
        </p:nvSpPr>
        <p:spPr>
          <a:xfrm>
            <a:off x="1520456" y="54355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Google Shape;171;p37">
            <a:extLst>
              <a:ext uri="{FF2B5EF4-FFF2-40B4-BE49-F238E27FC236}">
                <a16:creationId xmlns:a16="http://schemas.microsoft.com/office/drawing/2014/main" id="{F86EC1D0-89BB-EA81-F351-4CAFE2316493}"/>
              </a:ext>
            </a:extLst>
          </p:cNvPr>
          <p:cNvSpPr txBox="1"/>
          <p:nvPr/>
        </p:nvSpPr>
        <p:spPr>
          <a:xfrm>
            <a:off x="1856656" y="5509339"/>
            <a:ext cx="8848608" cy="62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Чем выше риск, тем выше доходность, </a:t>
            </a:r>
            <a:br>
              <a:rPr lang="en-US" sz="20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</a:br>
            <a:r>
              <a:rPr lang="ru-RU" sz="20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но ниже надежность возврата. И наоборот!</a:t>
            </a:r>
            <a:endParaRPr lang="ru-RU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id="{8149733A-6249-6B1A-96F9-972736D090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Способы…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8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71;p37">
            <a:extLst>
              <a:ext uri="{FF2B5EF4-FFF2-40B4-BE49-F238E27FC236}">
                <a16:creationId xmlns:a16="http://schemas.microsoft.com/office/drawing/2014/main" id="{18E09F96-F832-32DC-7460-86EC3CCEE00E}"/>
              </a:ext>
            </a:extLst>
          </p:cNvPr>
          <p:cNvSpPr txBox="1"/>
          <p:nvPr/>
        </p:nvSpPr>
        <p:spPr>
          <a:xfrm>
            <a:off x="7970640" y="3582747"/>
            <a:ext cx="1898248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Доходность</a:t>
            </a:r>
            <a:endParaRPr sz="2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71;p37">
            <a:extLst>
              <a:ext uri="{FF2B5EF4-FFF2-40B4-BE49-F238E27FC236}">
                <a16:creationId xmlns:a16="http://schemas.microsoft.com/office/drawing/2014/main" id="{18E09F96-F832-32DC-7460-86EC3CCEE00E}"/>
              </a:ext>
            </a:extLst>
          </p:cNvPr>
          <p:cNvSpPr txBox="1"/>
          <p:nvPr/>
        </p:nvSpPr>
        <p:spPr>
          <a:xfrm>
            <a:off x="2878719" y="2763535"/>
            <a:ext cx="1898248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Надёжность</a:t>
            </a:r>
            <a:endParaRPr sz="2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8CB269F-1BE3-4DB6-B993-0AC3DC042DE4}"/>
              </a:ext>
            </a:extLst>
          </p:cNvPr>
          <p:cNvSpPr/>
          <p:nvPr/>
        </p:nvSpPr>
        <p:spPr>
          <a:xfrm>
            <a:off x="6689957" y="1722344"/>
            <a:ext cx="4681336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076D0B0-02D2-A8ED-C50D-DD6639C1ADF4}"/>
              </a:ext>
            </a:extLst>
          </p:cNvPr>
          <p:cNvSpPr/>
          <p:nvPr/>
        </p:nvSpPr>
        <p:spPr>
          <a:xfrm>
            <a:off x="855375" y="1722344"/>
            <a:ext cx="4681336" cy="549665"/>
          </a:xfrm>
          <a:prstGeom prst="round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oogle Shape;161;p37">
            <a:extLst>
              <a:ext uri="{FF2B5EF4-FFF2-40B4-BE49-F238E27FC236}">
                <a16:creationId xmlns:a16="http://schemas.microsoft.com/office/drawing/2014/main" id="{D3CA5A69-761F-A604-A65E-CD12AF9AB683}"/>
              </a:ext>
            </a:extLst>
          </p:cNvPr>
          <p:cNvSpPr txBox="1"/>
          <p:nvPr/>
        </p:nvSpPr>
        <p:spPr>
          <a:xfrm>
            <a:off x="1152535" y="1769479"/>
            <a:ext cx="4109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Сберечь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Google Shape;162;p37">
            <a:extLst>
              <a:ext uri="{FF2B5EF4-FFF2-40B4-BE49-F238E27FC236}">
                <a16:creationId xmlns:a16="http://schemas.microsoft.com/office/drawing/2014/main" id="{AD5A1423-CDAC-17FA-9B8E-6B3A4EBFC14C}"/>
              </a:ext>
            </a:extLst>
          </p:cNvPr>
          <p:cNvSpPr txBox="1"/>
          <p:nvPr/>
        </p:nvSpPr>
        <p:spPr>
          <a:xfrm>
            <a:off x="7239120" y="1769479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Приумножить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838200" y="692150"/>
            <a:ext cx="6523299" cy="65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 сохранить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1360388" y="1869643"/>
            <a:ext cx="2589443" cy="319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rPr lang="ru-RU" sz="2000" b="1" dirty="0">
                <a:solidFill>
                  <a:srgbClr val="E51F59"/>
                </a:solidFill>
              </a:rPr>
              <a:t>Наличные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ликвидность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Отрицательная доходность («съедается» инфляцией)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Риск кражи, потери или уничтожения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36;p1">
            <a:extLst>
              <a:ext uri="{FF2B5EF4-FFF2-40B4-BE49-F238E27FC236}">
                <a16:creationId xmlns:a16="http://schemas.microsoft.com/office/drawing/2014/main" id="{8DC29EDF-0658-9756-2FFD-3EBB6866079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9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3619-8655-6FA3-02D8-2167F3060F8B}"/>
              </a:ext>
            </a:extLst>
          </p:cNvPr>
          <p:cNvGrpSpPr/>
          <p:nvPr/>
        </p:nvGrpSpPr>
        <p:grpSpPr>
          <a:xfrm>
            <a:off x="826166" y="1827112"/>
            <a:ext cx="391545" cy="391545"/>
            <a:chOff x="600551" y="1925968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0B9F8B5-BFD5-E63D-F538-258618B74528}"/>
                </a:ext>
              </a:extLst>
            </p:cNvPr>
            <p:cNvSpPr/>
            <p:nvPr/>
          </p:nvSpPr>
          <p:spPr>
            <a:xfrm>
              <a:off x="600551" y="1925968"/>
              <a:ext cx="391545" cy="391545"/>
            </a:xfrm>
            <a:prstGeom prst="ellipse">
              <a:avLst/>
            </a:prstGeom>
            <a:solidFill>
              <a:srgbClr val="E51F59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028E5A70-8DF0-6134-AF3B-77418C63F8DA}"/>
                </a:ext>
              </a:extLst>
            </p:cNvPr>
            <p:cNvSpPr/>
            <p:nvPr/>
          </p:nvSpPr>
          <p:spPr>
            <a:xfrm>
              <a:off x="699220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9" name="Google Shape;199;p40"/>
          <p:cNvSpPr txBox="1">
            <a:spLocks/>
          </p:cNvSpPr>
          <p:nvPr/>
        </p:nvSpPr>
        <p:spPr>
          <a:xfrm>
            <a:off x="4487897" y="1869643"/>
            <a:ext cx="2924493" cy="402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ru-RU" sz="2000" b="1" dirty="0">
                <a:solidFill>
                  <a:srgbClr val="E51F59"/>
                </a:solidFill>
              </a:rPr>
              <a:t>Накопительный счет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ликвидность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можно снять в любой момент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Проценты начисляются на остаток средств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счете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Средняя доходность (обычно % ниже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или равны инфляции)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Защищен Системой страхования вкладов (ССВ)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1,4 млн. руб.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6B3CB6-DF0E-AB8C-754E-999F8B98FF70}"/>
              </a:ext>
            </a:extLst>
          </p:cNvPr>
          <p:cNvGrpSpPr/>
          <p:nvPr/>
        </p:nvGrpSpPr>
        <p:grpSpPr>
          <a:xfrm>
            <a:off x="3934821" y="1827112"/>
            <a:ext cx="391545" cy="391545"/>
            <a:chOff x="4238063" y="1925968"/>
            <a:chExt cx="391545" cy="391545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30B9F8B5-BFD5-E63D-F538-258618B74528}"/>
                </a:ext>
              </a:extLst>
            </p:cNvPr>
            <p:cNvSpPr/>
            <p:nvPr/>
          </p:nvSpPr>
          <p:spPr>
            <a:xfrm>
              <a:off x="4238063" y="1925968"/>
              <a:ext cx="391545" cy="391545"/>
            </a:xfrm>
            <a:prstGeom prst="ellipse">
              <a:avLst/>
            </a:prstGeom>
            <a:solidFill>
              <a:srgbClr val="E51F59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трелка вправо 80">
              <a:extLst>
                <a:ext uri="{FF2B5EF4-FFF2-40B4-BE49-F238E27FC236}">
                  <a16:creationId xmlns:a16="http://schemas.microsoft.com/office/drawing/2014/main" id="{028E5A70-8DF0-6134-AF3B-77418C63F8DA}"/>
                </a:ext>
              </a:extLst>
            </p:cNvPr>
            <p:cNvSpPr/>
            <p:nvPr/>
          </p:nvSpPr>
          <p:spPr>
            <a:xfrm>
              <a:off x="4336732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2" name="Google Shape;199;p40"/>
          <p:cNvSpPr txBox="1">
            <a:spLocks/>
          </p:cNvSpPr>
          <p:nvPr/>
        </p:nvSpPr>
        <p:spPr>
          <a:xfrm>
            <a:off x="8575794" y="1869643"/>
            <a:ext cx="2790040" cy="362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ru-RU" sz="2000" b="1" dirty="0">
                <a:solidFill>
                  <a:srgbClr val="E51F59"/>
                </a:solidFill>
              </a:rPr>
              <a:t>Депозит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(срочный)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Низкая ликвидность, т.к. открывается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определённый срок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Доходность чуть выше инфляции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Защищен Системой страхования вкладов (ССВ)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1,4 млн. руб.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FBCE924-E8A9-3A9A-3604-B1DFD822B178}"/>
              </a:ext>
            </a:extLst>
          </p:cNvPr>
          <p:cNvGrpSpPr/>
          <p:nvPr/>
        </p:nvGrpSpPr>
        <p:grpSpPr>
          <a:xfrm>
            <a:off x="8022718" y="1827112"/>
            <a:ext cx="391545" cy="391545"/>
            <a:chOff x="7873055" y="1925968"/>
            <a:chExt cx="391545" cy="391545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30B9F8B5-BFD5-E63D-F538-258618B74528}"/>
                </a:ext>
              </a:extLst>
            </p:cNvPr>
            <p:cNvSpPr/>
            <p:nvPr/>
          </p:nvSpPr>
          <p:spPr>
            <a:xfrm>
              <a:off x="7873055" y="1925968"/>
              <a:ext cx="391545" cy="391545"/>
            </a:xfrm>
            <a:prstGeom prst="ellipse">
              <a:avLst/>
            </a:prstGeom>
            <a:solidFill>
              <a:srgbClr val="E51F59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трелка вправо 83">
              <a:extLst>
                <a:ext uri="{FF2B5EF4-FFF2-40B4-BE49-F238E27FC236}">
                  <a16:creationId xmlns:a16="http://schemas.microsoft.com/office/drawing/2014/main" id="{028E5A70-8DF0-6134-AF3B-77418C63F8DA}"/>
                </a:ext>
              </a:extLst>
            </p:cNvPr>
            <p:cNvSpPr/>
            <p:nvPr/>
          </p:nvSpPr>
          <p:spPr>
            <a:xfrm>
              <a:off x="7971724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8518</TotalTime>
  <Words>1088</Words>
  <Application>Microsoft Office PowerPoint</Application>
  <PresentationFormat>Широкоэкранный</PresentationFormat>
  <Paragraphs>244</Paragraphs>
  <Slides>34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 Black</vt:lpstr>
      <vt:lpstr>Raleway</vt:lpstr>
      <vt:lpstr>Arial</vt:lpstr>
      <vt:lpstr>Raleway Light</vt:lpstr>
      <vt:lpstr>Calibri</vt:lpstr>
      <vt:lpstr>Helvetica Neue Light</vt:lpstr>
      <vt:lpstr>Тема Office</vt:lpstr>
      <vt:lpstr>Презентация PowerPoint</vt:lpstr>
      <vt:lpstr>Зачем сберегать?</vt:lpstr>
      <vt:lpstr>Зачем сберегать?</vt:lpstr>
      <vt:lpstr>Подушка безопасности</vt:lpstr>
      <vt:lpstr>Как начать сберегать</vt:lpstr>
      <vt:lpstr>Стоимость денег во времени</vt:lpstr>
      <vt:lpstr>Способы…</vt:lpstr>
      <vt:lpstr>Способы…</vt:lpstr>
      <vt:lpstr>Способы сохранить</vt:lpstr>
      <vt:lpstr>Как выбрать вклад</vt:lpstr>
      <vt:lpstr>Что такое капитализация</vt:lpstr>
      <vt:lpstr>Как работает капитализация</vt:lpstr>
      <vt:lpstr>Калькулятор дохода по вкладу</vt:lpstr>
      <vt:lpstr>Презентация PowerPoint</vt:lpstr>
      <vt:lpstr>Способы…</vt:lpstr>
      <vt:lpstr>Презентация PowerPoint</vt:lpstr>
      <vt:lpstr>Инвестиции</vt:lpstr>
      <vt:lpstr>Инвестиции</vt:lpstr>
      <vt:lpstr>Попробуй себя:  покупать или продавать?</vt:lpstr>
      <vt:lpstr>Попробуй себя:  покупать или продавать?</vt:lpstr>
      <vt:lpstr>Попробуй себя:  покупать или продавать?</vt:lpstr>
      <vt:lpstr>Попробуй себя:  покупать или продавать?</vt:lpstr>
      <vt:lpstr>Попробуй себя:  покупать или продавать?</vt:lpstr>
      <vt:lpstr>Попробуй себя:  покупать или продавать?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Лебедева Екатерина Сергеевна</cp:lastModifiedBy>
  <cp:revision>147</cp:revision>
  <dcterms:created xsi:type="dcterms:W3CDTF">2024-03-21T10:33:51Z</dcterms:created>
  <dcterms:modified xsi:type="dcterms:W3CDTF">2025-03-05T12:45:21Z</dcterms:modified>
</cp:coreProperties>
</file>